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856" r:id="rId2"/>
  </p:sldMasterIdLst>
  <p:notesMasterIdLst>
    <p:notesMasterId r:id="rId20"/>
  </p:notesMasterIdLst>
  <p:sldIdLst>
    <p:sldId id="256" r:id="rId3"/>
    <p:sldId id="257" r:id="rId4"/>
    <p:sldId id="275" r:id="rId5"/>
    <p:sldId id="276" r:id="rId6"/>
    <p:sldId id="265" r:id="rId7"/>
    <p:sldId id="266" r:id="rId8"/>
    <p:sldId id="267" r:id="rId9"/>
    <p:sldId id="258" r:id="rId10"/>
    <p:sldId id="259" r:id="rId11"/>
    <p:sldId id="260" r:id="rId12"/>
    <p:sldId id="273" r:id="rId13"/>
    <p:sldId id="274" r:id="rId14"/>
    <p:sldId id="268" r:id="rId15"/>
    <p:sldId id="271" r:id="rId16"/>
    <p:sldId id="269" r:id="rId17"/>
    <p:sldId id="272" r:id="rId18"/>
    <p:sldId id="270" r:id="rId19"/>
  </p:sldIdLst>
  <p:sldSz cx="12192000" cy="6858000"/>
  <p:notesSz cx="6858000" cy="9144000"/>
  <p:defaultTextStyle>
    <a:defPPr>
      <a:defRPr lang="en-US"/>
    </a:defPPr>
    <a:lvl1pPr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2"/>
    <p:restoredTop sz="84780"/>
  </p:normalViewPr>
  <p:slideViewPr>
    <p:cSldViewPr snapToGrid="0" snapToObjects="1">
      <p:cViewPr>
        <p:scale>
          <a:sx n="104" d="100"/>
          <a:sy n="104" d="100"/>
        </p:scale>
        <p:origin x="912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E0BA21-2A2C-4325-9854-CFCADDBC791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9DDF530C-6888-4311-BC4F-6261AB50AB1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>
              <a:latin typeface="Consolas" panose="020B0609020204030204" pitchFamily="49" charset="0"/>
              <a:cs typeface="Consolas" panose="020B0609020204030204" pitchFamily="49" charset="0"/>
            </a:rPr>
            <a:t>Re-evaluation of the CAP theorem of 12 years.</a:t>
          </a:r>
        </a:p>
      </dgm:t>
    </dgm:pt>
    <dgm:pt modelId="{83888439-E816-4996-9287-5A4FABD95EEB}" type="parTrans" cxnId="{F33641CD-9BFB-4AC5-A634-616AE5E812A6}">
      <dgm:prSet/>
      <dgm:spPr/>
      <dgm:t>
        <a:bodyPr/>
        <a:lstStyle/>
        <a:p>
          <a:endParaRPr lang="en-US"/>
        </a:p>
      </dgm:t>
    </dgm:pt>
    <dgm:pt modelId="{358527A4-C689-4D6B-948C-8D14EE0B2DE9}" type="sibTrans" cxnId="{F33641CD-9BFB-4AC5-A634-616AE5E812A6}">
      <dgm:prSet/>
      <dgm:spPr/>
      <dgm:t>
        <a:bodyPr/>
        <a:lstStyle/>
        <a:p>
          <a:endParaRPr lang="en-US"/>
        </a:p>
      </dgm:t>
    </dgm:pt>
    <dgm:pt modelId="{51CC0FCF-F14A-4139-A686-AA4DC580A2F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latin typeface="Consolas" panose="020B0609020204030204" pitchFamily="49" charset="0"/>
              <a:cs typeface="Consolas" panose="020B0609020204030204" pitchFamily="49" charset="0"/>
            </a:rPr>
            <a:t>During a network partition, a distributed system can provide at most two of the three guarantees.</a:t>
          </a:r>
        </a:p>
      </dgm:t>
    </dgm:pt>
    <dgm:pt modelId="{9529A3B7-2E21-4736-9169-722695FEC5E1}" type="parTrans" cxnId="{03FA7FCD-092E-464A-BAA0-B4230714AE19}">
      <dgm:prSet/>
      <dgm:spPr/>
      <dgm:t>
        <a:bodyPr/>
        <a:lstStyle/>
        <a:p>
          <a:endParaRPr lang="en-US"/>
        </a:p>
      </dgm:t>
    </dgm:pt>
    <dgm:pt modelId="{7B25F6B4-3BFB-4706-9313-BC20CBDF58EF}" type="sibTrans" cxnId="{03FA7FCD-092E-464A-BAA0-B4230714AE19}">
      <dgm:prSet/>
      <dgm:spPr/>
      <dgm:t>
        <a:bodyPr/>
        <a:lstStyle/>
        <a:p>
          <a:endParaRPr lang="en-US"/>
        </a:p>
      </dgm:t>
    </dgm:pt>
    <dgm:pt modelId="{CFF33A9F-1243-4967-8D3D-17536A1332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>
              <a:latin typeface="Consolas" panose="020B0609020204030204" pitchFamily="49" charset="0"/>
              <a:cs typeface="Consolas" panose="020B0609020204030204" pitchFamily="49" charset="0"/>
            </a:rPr>
            <a:t>Clarify what CAP says and doesn’t say. </a:t>
          </a:r>
        </a:p>
      </dgm:t>
    </dgm:pt>
    <dgm:pt modelId="{CDAD50FA-7E73-413F-8720-7BEBA8DEE705}" type="parTrans" cxnId="{3D45D048-67EC-43B0-B7EB-5DFF20D8C948}">
      <dgm:prSet/>
      <dgm:spPr/>
      <dgm:t>
        <a:bodyPr/>
        <a:lstStyle/>
        <a:p>
          <a:endParaRPr lang="en-US"/>
        </a:p>
      </dgm:t>
    </dgm:pt>
    <dgm:pt modelId="{FBD8DC76-646F-4D2B-A010-72A44625F99E}" type="sibTrans" cxnId="{3D45D048-67EC-43B0-B7EB-5DFF20D8C948}">
      <dgm:prSet/>
      <dgm:spPr/>
      <dgm:t>
        <a:bodyPr/>
        <a:lstStyle/>
        <a:p>
          <a:endParaRPr lang="en-US"/>
        </a:p>
      </dgm:t>
    </dgm:pt>
    <dgm:pt modelId="{FB3AD640-9427-478D-A375-00D2A86E67B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>
              <a:latin typeface="Consolas" panose="020B0609020204030204" pitchFamily="49" charset="0"/>
              <a:cs typeface="Consolas" panose="020B0609020204030204" pitchFamily="49" charset="0"/>
            </a:rPr>
            <a:t>To show that it’s not about “</a:t>
          </a:r>
          <a:r>
            <a:rPr lang="en-US" sz="1800" b="1">
              <a:latin typeface="Consolas" panose="020B0609020204030204" pitchFamily="49" charset="0"/>
              <a:cs typeface="Consolas" panose="020B0609020204030204" pitchFamily="49" charset="0"/>
            </a:rPr>
            <a:t>choosing two</a:t>
          </a:r>
          <a:r>
            <a:rPr lang="en-US" sz="1800">
              <a:latin typeface="Consolas" panose="020B0609020204030204" pitchFamily="49" charset="0"/>
              <a:cs typeface="Consolas" panose="020B0609020204030204" pitchFamily="49" charset="0"/>
            </a:rPr>
            <a:t>,” but rather about </a:t>
          </a:r>
          <a:r>
            <a:rPr lang="en-US" sz="1800" b="1">
              <a:latin typeface="Consolas" panose="020B0609020204030204" pitchFamily="49" charset="0"/>
              <a:cs typeface="Consolas" panose="020B0609020204030204" pitchFamily="49" charset="0"/>
            </a:rPr>
            <a:t>how systems behave during partitions</a:t>
          </a:r>
          <a:r>
            <a:rPr lang="en-US" sz="1800" i="1">
              <a:latin typeface="Consolas" panose="020B0609020204030204" pitchFamily="49" charset="0"/>
              <a:cs typeface="Consolas" panose="020B0609020204030204" pitchFamily="49" charset="0"/>
            </a:rPr>
            <a:t>.</a:t>
          </a:r>
          <a:endParaRPr lang="en-US" sz="180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C61A766F-D023-4903-A983-2CDF1E020A04}" type="parTrans" cxnId="{A3A5D101-482B-4CFC-BBE1-E78D51451D20}">
      <dgm:prSet/>
      <dgm:spPr/>
      <dgm:t>
        <a:bodyPr/>
        <a:lstStyle/>
        <a:p>
          <a:endParaRPr lang="en-US"/>
        </a:p>
      </dgm:t>
    </dgm:pt>
    <dgm:pt modelId="{D058AA90-D9A5-43AE-8369-8699E3A93F48}" type="sibTrans" cxnId="{A3A5D101-482B-4CFC-BBE1-E78D51451D20}">
      <dgm:prSet/>
      <dgm:spPr/>
      <dgm:t>
        <a:bodyPr/>
        <a:lstStyle/>
        <a:p>
          <a:endParaRPr lang="en-US"/>
        </a:p>
      </dgm:t>
    </dgm:pt>
    <dgm:pt modelId="{CF64DA65-B8CB-45E7-A82B-543ABCB83C9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>
              <a:latin typeface="Consolas" panose="020B0609020204030204" pitchFamily="49" charset="0"/>
              <a:cs typeface="Consolas" panose="020B0609020204030204" pitchFamily="49" charset="0"/>
            </a:rPr>
            <a:t>To introduce practical strategies for balancing C, A, and P in real-world designs.</a:t>
          </a:r>
        </a:p>
      </dgm:t>
    </dgm:pt>
    <dgm:pt modelId="{C6655945-38D2-4773-A0A2-25179FB5356F}" type="parTrans" cxnId="{37F8FEA9-F264-49C4-9E58-8B7974575E15}">
      <dgm:prSet/>
      <dgm:spPr/>
      <dgm:t>
        <a:bodyPr/>
        <a:lstStyle/>
        <a:p>
          <a:endParaRPr lang="en-US"/>
        </a:p>
      </dgm:t>
    </dgm:pt>
    <dgm:pt modelId="{9EBB807F-F211-4F72-BE04-A76C0AA8259A}" type="sibTrans" cxnId="{37F8FEA9-F264-49C4-9E58-8B7974575E15}">
      <dgm:prSet/>
      <dgm:spPr/>
      <dgm:t>
        <a:bodyPr/>
        <a:lstStyle/>
        <a:p>
          <a:endParaRPr lang="en-US"/>
        </a:p>
      </dgm:t>
    </dgm:pt>
    <dgm:pt modelId="{7C3BB748-4591-4C74-A6BD-62F8554B462B}" type="pres">
      <dgm:prSet presAssocID="{34E0BA21-2A2C-4325-9854-CFCADDBC7911}" presName="root" presStyleCnt="0">
        <dgm:presLayoutVars>
          <dgm:dir/>
          <dgm:resizeHandles val="exact"/>
        </dgm:presLayoutVars>
      </dgm:prSet>
      <dgm:spPr/>
    </dgm:pt>
    <dgm:pt modelId="{4FCC404E-1D5F-4267-9B56-E554BB5C7947}" type="pres">
      <dgm:prSet presAssocID="{9DDF530C-6888-4311-BC4F-6261AB50AB15}" presName="compNode" presStyleCnt="0"/>
      <dgm:spPr/>
    </dgm:pt>
    <dgm:pt modelId="{785918A5-D53B-4D3D-A093-DD38960A2ED8}" type="pres">
      <dgm:prSet presAssocID="{9DDF530C-6888-4311-BC4F-6261AB50AB15}" presName="bgRect" presStyleLbl="bgShp" presStyleIdx="0" presStyleCnt="5"/>
      <dgm:spPr/>
    </dgm:pt>
    <dgm:pt modelId="{2D475699-1B27-484B-BA48-9E27797B3B22}" type="pres">
      <dgm:prSet presAssocID="{9DDF530C-6888-4311-BC4F-6261AB50AB1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 outline"/>
        </a:ext>
      </dgm:extLst>
    </dgm:pt>
    <dgm:pt modelId="{77DF8B5F-33B5-44D9-98CE-6E78C5F88EF7}" type="pres">
      <dgm:prSet presAssocID="{9DDF530C-6888-4311-BC4F-6261AB50AB15}" presName="spaceRect" presStyleCnt="0"/>
      <dgm:spPr/>
    </dgm:pt>
    <dgm:pt modelId="{A1D8EC7A-AA13-4A8B-A2AB-A40DCAB470F8}" type="pres">
      <dgm:prSet presAssocID="{9DDF530C-6888-4311-BC4F-6261AB50AB15}" presName="parTx" presStyleLbl="revTx" presStyleIdx="0" presStyleCnt="5">
        <dgm:presLayoutVars>
          <dgm:chMax val="0"/>
          <dgm:chPref val="0"/>
        </dgm:presLayoutVars>
      </dgm:prSet>
      <dgm:spPr/>
    </dgm:pt>
    <dgm:pt modelId="{F4838086-C9C2-4190-B093-1817948DF98E}" type="pres">
      <dgm:prSet presAssocID="{358527A4-C689-4D6B-948C-8D14EE0B2DE9}" presName="sibTrans" presStyleCnt="0"/>
      <dgm:spPr/>
    </dgm:pt>
    <dgm:pt modelId="{BB3991A6-C554-4352-9DDF-406BA1955B74}" type="pres">
      <dgm:prSet presAssocID="{51CC0FCF-F14A-4139-A686-AA4DC580A2F8}" presName="compNode" presStyleCnt="0"/>
      <dgm:spPr/>
    </dgm:pt>
    <dgm:pt modelId="{071E724E-F570-446F-8FB2-C591FC79F4C2}" type="pres">
      <dgm:prSet presAssocID="{51CC0FCF-F14A-4139-A686-AA4DC580A2F8}" presName="bgRect" presStyleLbl="bgShp" presStyleIdx="1" presStyleCnt="5"/>
      <dgm:spPr/>
    </dgm:pt>
    <dgm:pt modelId="{A4DA5683-14AD-47C7-AE85-CECCEE61C193}" type="pres">
      <dgm:prSet presAssocID="{51CC0FCF-F14A-4139-A686-AA4DC580A2F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6792F2FB-8C67-4F1E-B3C9-57699C59CF8B}" type="pres">
      <dgm:prSet presAssocID="{51CC0FCF-F14A-4139-A686-AA4DC580A2F8}" presName="spaceRect" presStyleCnt="0"/>
      <dgm:spPr/>
    </dgm:pt>
    <dgm:pt modelId="{1C2D3698-BB68-40D6-A8E7-7AEA525F1CA0}" type="pres">
      <dgm:prSet presAssocID="{51CC0FCF-F14A-4139-A686-AA4DC580A2F8}" presName="parTx" presStyleLbl="revTx" presStyleIdx="1" presStyleCnt="5">
        <dgm:presLayoutVars>
          <dgm:chMax val="0"/>
          <dgm:chPref val="0"/>
        </dgm:presLayoutVars>
      </dgm:prSet>
      <dgm:spPr/>
    </dgm:pt>
    <dgm:pt modelId="{E93E0E64-2AE6-4A4F-9607-11B553723F04}" type="pres">
      <dgm:prSet presAssocID="{7B25F6B4-3BFB-4706-9313-BC20CBDF58EF}" presName="sibTrans" presStyleCnt="0"/>
      <dgm:spPr/>
    </dgm:pt>
    <dgm:pt modelId="{DFFBCD13-8DAD-4F3B-B398-85F63183092F}" type="pres">
      <dgm:prSet presAssocID="{CFF33A9F-1243-4967-8D3D-17536A1332F2}" presName="compNode" presStyleCnt="0"/>
      <dgm:spPr/>
    </dgm:pt>
    <dgm:pt modelId="{346B2723-DE11-40F5-A2E2-D372D63C2881}" type="pres">
      <dgm:prSet presAssocID="{CFF33A9F-1243-4967-8D3D-17536A1332F2}" presName="bgRect" presStyleLbl="bgShp" presStyleIdx="2" presStyleCnt="5"/>
      <dgm:spPr/>
    </dgm:pt>
    <dgm:pt modelId="{9281A5A2-E094-4203-A246-1037BA9F7499}" type="pres">
      <dgm:prSet presAssocID="{CFF33A9F-1243-4967-8D3D-17536A1332F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34416BD8-D78C-4C26-B0D0-8EBCAE7BD195}" type="pres">
      <dgm:prSet presAssocID="{CFF33A9F-1243-4967-8D3D-17536A1332F2}" presName="spaceRect" presStyleCnt="0"/>
      <dgm:spPr/>
    </dgm:pt>
    <dgm:pt modelId="{2022A4BC-24CE-4712-8478-ACDA6AAD0A60}" type="pres">
      <dgm:prSet presAssocID="{CFF33A9F-1243-4967-8D3D-17536A1332F2}" presName="parTx" presStyleLbl="revTx" presStyleIdx="2" presStyleCnt="5">
        <dgm:presLayoutVars>
          <dgm:chMax val="0"/>
          <dgm:chPref val="0"/>
        </dgm:presLayoutVars>
      </dgm:prSet>
      <dgm:spPr/>
    </dgm:pt>
    <dgm:pt modelId="{9B940EF4-72D8-4542-94FE-6A29FCC4D4A4}" type="pres">
      <dgm:prSet presAssocID="{FBD8DC76-646F-4D2B-A010-72A44625F99E}" presName="sibTrans" presStyleCnt="0"/>
      <dgm:spPr/>
    </dgm:pt>
    <dgm:pt modelId="{8C464F59-CB7B-48F0-AC91-86E810AC6684}" type="pres">
      <dgm:prSet presAssocID="{FB3AD640-9427-478D-A375-00D2A86E67BF}" presName="compNode" presStyleCnt="0"/>
      <dgm:spPr/>
    </dgm:pt>
    <dgm:pt modelId="{EB3462A1-9A7C-4EB6-8245-1E326DC3A8AF}" type="pres">
      <dgm:prSet presAssocID="{FB3AD640-9427-478D-A375-00D2A86E67BF}" presName="bgRect" presStyleLbl="bgShp" presStyleIdx="3" presStyleCnt="5"/>
      <dgm:spPr/>
    </dgm:pt>
    <dgm:pt modelId="{9DE245DB-4072-4DE5-BCBE-9880662F1D78}" type="pres">
      <dgm:prSet presAssocID="{FB3AD640-9427-478D-A375-00D2A86E67B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 with solid fill"/>
        </a:ext>
      </dgm:extLst>
    </dgm:pt>
    <dgm:pt modelId="{3500CA75-5436-47AE-90B2-8770379F00D6}" type="pres">
      <dgm:prSet presAssocID="{FB3AD640-9427-478D-A375-00D2A86E67BF}" presName="spaceRect" presStyleCnt="0"/>
      <dgm:spPr/>
    </dgm:pt>
    <dgm:pt modelId="{FF0D96FC-51BA-49B0-BC8B-7DEEB688E8D2}" type="pres">
      <dgm:prSet presAssocID="{FB3AD640-9427-478D-A375-00D2A86E67BF}" presName="parTx" presStyleLbl="revTx" presStyleIdx="3" presStyleCnt="5">
        <dgm:presLayoutVars>
          <dgm:chMax val="0"/>
          <dgm:chPref val="0"/>
        </dgm:presLayoutVars>
      </dgm:prSet>
      <dgm:spPr/>
    </dgm:pt>
    <dgm:pt modelId="{0DB6BAF8-0738-40F3-803B-9C3C8FCA360C}" type="pres">
      <dgm:prSet presAssocID="{D058AA90-D9A5-43AE-8369-8699E3A93F48}" presName="sibTrans" presStyleCnt="0"/>
      <dgm:spPr/>
    </dgm:pt>
    <dgm:pt modelId="{90472A19-55FA-47B9-91E0-2A9EAA6817DA}" type="pres">
      <dgm:prSet presAssocID="{CF64DA65-B8CB-45E7-A82B-543ABCB83C9C}" presName="compNode" presStyleCnt="0"/>
      <dgm:spPr/>
    </dgm:pt>
    <dgm:pt modelId="{D121D841-B35D-49C9-A94D-3FBEB212D546}" type="pres">
      <dgm:prSet presAssocID="{CF64DA65-B8CB-45E7-A82B-543ABCB83C9C}" presName="bgRect" presStyleLbl="bgShp" presStyleIdx="4" presStyleCnt="5"/>
      <dgm:spPr/>
    </dgm:pt>
    <dgm:pt modelId="{92A6147B-01A6-41DB-B8B4-9D693D01B2FB}" type="pres">
      <dgm:prSet presAssocID="{CF64DA65-B8CB-45E7-A82B-543ABCB83C9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seball hat with solid fill"/>
        </a:ext>
      </dgm:extLst>
    </dgm:pt>
    <dgm:pt modelId="{A0845462-2CCA-4553-A898-3B4820C2B023}" type="pres">
      <dgm:prSet presAssocID="{CF64DA65-B8CB-45E7-A82B-543ABCB83C9C}" presName="spaceRect" presStyleCnt="0"/>
      <dgm:spPr/>
    </dgm:pt>
    <dgm:pt modelId="{EA2E059D-3745-4FAA-8A27-82B95525E617}" type="pres">
      <dgm:prSet presAssocID="{CF64DA65-B8CB-45E7-A82B-543ABCB83C9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3A5D101-482B-4CFC-BBE1-E78D51451D20}" srcId="{34E0BA21-2A2C-4325-9854-CFCADDBC7911}" destId="{FB3AD640-9427-478D-A375-00D2A86E67BF}" srcOrd="3" destOrd="0" parTransId="{C61A766F-D023-4903-A983-2CDF1E020A04}" sibTransId="{D058AA90-D9A5-43AE-8369-8699E3A93F48}"/>
    <dgm:cxn modelId="{BB6EC31F-D382-1148-863B-23FD6088E7F1}" type="presOf" srcId="{CF64DA65-B8CB-45E7-A82B-543ABCB83C9C}" destId="{EA2E059D-3745-4FAA-8A27-82B95525E617}" srcOrd="0" destOrd="0" presId="urn:microsoft.com/office/officeart/2018/2/layout/IconVerticalSolidList"/>
    <dgm:cxn modelId="{06AEA845-C136-1647-B6C9-7978D9016AD4}" type="presOf" srcId="{9DDF530C-6888-4311-BC4F-6261AB50AB15}" destId="{A1D8EC7A-AA13-4A8B-A2AB-A40DCAB470F8}" srcOrd="0" destOrd="0" presId="urn:microsoft.com/office/officeart/2018/2/layout/IconVerticalSolidList"/>
    <dgm:cxn modelId="{3D45D048-67EC-43B0-B7EB-5DFF20D8C948}" srcId="{34E0BA21-2A2C-4325-9854-CFCADDBC7911}" destId="{CFF33A9F-1243-4967-8D3D-17536A1332F2}" srcOrd="2" destOrd="0" parTransId="{CDAD50FA-7E73-413F-8720-7BEBA8DEE705}" sibTransId="{FBD8DC76-646F-4D2B-A010-72A44625F99E}"/>
    <dgm:cxn modelId="{86F1DF99-FBA8-5642-8268-729794856387}" type="presOf" srcId="{FB3AD640-9427-478D-A375-00D2A86E67BF}" destId="{FF0D96FC-51BA-49B0-BC8B-7DEEB688E8D2}" srcOrd="0" destOrd="0" presId="urn:microsoft.com/office/officeart/2018/2/layout/IconVerticalSolidList"/>
    <dgm:cxn modelId="{37F8FEA9-F264-49C4-9E58-8B7974575E15}" srcId="{34E0BA21-2A2C-4325-9854-CFCADDBC7911}" destId="{CF64DA65-B8CB-45E7-A82B-543ABCB83C9C}" srcOrd="4" destOrd="0" parTransId="{C6655945-38D2-4773-A0A2-25179FB5356F}" sibTransId="{9EBB807F-F211-4F72-BE04-A76C0AA8259A}"/>
    <dgm:cxn modelId="{F33641CD-9BFB-4AC5-A634-616AE5E812A6}" srcId="{34E0BA21-2A2C-4325-9854-CFCADDBC7911}" destId="{9DDF530C-6888-4311-BC4F-6261AB50AB15}" srcOrd="0" destOrd="0" parTransId="{83888439-E816-4996-9287-5A4FABD95EEB}" sibTransId="{358527A4-C689-4D6B-948C-8D14EE0B2DE9}"/>
    <dgm:cxn modelId="{03FA7FCD-092E-464A-BAA0-B4230714AE19}" srcId="{34E0BA21-2A2C-4325-9854-CFCADDBC7911}" destId="{51CC0FCF-F14A-4139-A686-AA4DC580A2F8}" srcOrd="1" destOrd="0" parTransId="{9529A3B7-2E21-4736-9169-722695FEC5E1}" sibTransId="{7B25F6B4-3BFB-4706-9313-BC20CBDF58EF}"/>
    <dgm:cxn modelId="{7BC45EE7-1AE2-0D4D-9470-A10989D5A3A7}" type="presOf" srcId="{CFF33A9F-1243-4967-8D3D-17536A1332F2}" destId="{2022A4BC-24CE-4712-8478-ACDA6AAD0A60}" srcOrd="0" destOrd="0" presId="urn:microsoft.com/office/officeart/2018/2/layout/IconVerticalSolidList"/>
    <dgm:cxn modelId="{DEAD46F2-3FBF-1B4B-BE46-8BE32E79A406}" type="presOf" srcId="{51CC0FCF-F14A-4139-A686-AA4DC580A2F8}" destId="{1C2D3698-BB68-40D6-A8E7-7AEA525F1CA0}" srcOrd="0" destOrd="0" presId="urn:microsoft.com/office/officeart/2018/2/layout/IconVerticalSolidList"/>
    <dgm:cxn modelId="{97889CFA-EBFC-C742-B418-F33B332F5353}" type="presOf" srcId="{34E0BA21-2A2C-4325-9854-CFCADDBC7911}" destId="{7C3BB748-4591-4C74-A6BD-62F8554B462B}" srcOrd="0" destOrd="0" presId="urn:microsoft.com/office/officeart/2018/2/layout/IconVerticalSolidList"/>
    <dgm:cxn modelId="{762632A0-30C0-B64B-BB6F-F2C2DA2A6A93}" type="presParOf" srcId="{7C3BB748-4591-4C74-A6BD-62F8554B462B}" destId="{4FCC404E-1D5F-4267-9B56-E554BB5C7947}" srcOrd="0" destOrd="0" presId="urn:microsoft.com/office/officeart/2018/2/layout/IconVerticalSolidList"/>
    <dgm:cxn modelId="{78646B61-0754-E948-A44F-3CBC63C64916}" type="presParOf" srcId="{4FCC404E-1D5F-4267-9B56-E554BB5C7947}" destId="{785918A5-D53B-4D3D-A093-DD38960A2ED8}" srcOrd="0" destOrd="0" presId="urn:microsoft.com/office/officeart/2018/2/layout/IconVerticalSolidList"/>
    <dgm:cxn modelId="{510719EB-8F01-BA4A-9AA5-2CAFF50CF7B1}" type="presParOf" srcId="{4FCC404E-1D5F-4267-9B56-E554BB5C7947}" destId="{2D475699-1B27-484B-BA48-9E27797B3B22}" srcOrd="1" destOrd="0" presId="urn:microsoft.com/office/officeart/2018/2/layout/IconVerticalSolidList"/>
    <dgm:cxn modelId="{1B154FF3-387E-5B4E-92F8-9164A8D64BC4}" type="presParOf" srcId="{4FCC404E-1D5F-4267-9B56-E554BB5C7947}" destId="{77DF8B5F-33B5-44D9-98CE-6E78C5F88EF7}" srcOrd="2" destOrd="0" presId="urn:microsoft.com/office/officeart/2018/2/layout/IconVerticalSolidList"/>
    <dgm:cxn modelId="{D86D63F5-122C-EB41-875D-6F78E8638219}" type="presParOf" srcId="{4FCC404E-1D5F-4267-9B56-E554BB5C7947}" destId="{A1D8EC7A-AA13-4A8B-A2AB-A40DCAB470F8}" srcOrd="3" destOrd="0" presId="urn:microsoft.com/office/officeart/2018/2/layout/IconVerticalSolidList"/>
    <dgm:cxn modelId="{41AAFAE7-E72E-B34D-8B3A-47EB98203FC2}" type="presParOf" srcId="{7C3BB748-4591-4C74-A6BD-62F8554B462B}" destId="{F4838086-C9C2-4190-B093-1817948DF98E}" srcOrd="1" destOrd="0" presId="urn:microsoft.com/office/officeart/2018/2/layout/IconVerticalSolidList"/>
    <dgm:cxn modelId="{74FF4140-2F99-B949-B03B-9EDECE2F88D2}" type="presParOf" srcId="{7C3BB748-4591-4C74-A6BD-62F8554B462B}" destId="{BB3991A6-C554-4352-9DDF-406BA1955B74}" srcOrd="2" destOrd="0" presId="urn:microsoft.com/office/officeart/2018/2/layout/IconVerticalSolidList"/>
    <dgm:cxn modelId="{2367AD14-F941-A44F-9594-4000CCEFDFC4}" type="presParOf" srcId="{BB3991A6-C554-4352-9DDF-406BA1955B74}" destId="{071E724E-F570-446F-8FB2-C591FC79F4C2}" srcOrd="0" destOrd="0" presId="urn:microsoft.com/office/officeart/2018/2/layout/IconVerticalSolidList"/>
    <dgm:cxn modelId="{DFD5CFE1-B90D-A344-8A05-CBF730E56759}" type="presParOf" srcId="{BB3991A6-C554-4352-9DDF-406BA1955B74}" destId="{A4DA5683-14AD-47C7-AE85-CECCEE61C193}" srcOrd="1" destOrd="0" presId="urn:microsoft.com/office/officeart/2018/2/layout/IconVerticalSolidList"/>
    <dgm:cxn modelId="{31F8487A-5211-2B41-97DA-AA5FF6460406}" type="presParOf" srcId="{BB3991A6-C554-4352-9DDF-406BA1955B74}" destId="{6792F2FB-8C67-4F1E-B3C9-57699C59CF8B}" srcOrd="2" destOrd="0" presId="urn:microsoft.com/office/officeart/2018/2/layout/IconVerticalSolidList"/>
    <dgm:cxn modelId="{EDD4F0DE-2794-FE4A-931E-DC84B0ACEFA6}" type="presParOf" srcId="{BB3991A6-C554-4352-9DDF-406BA1955B74}" destId="{1C2D3698-BB68-40D6-A8E7-7AEA525F1CA0}" srcOrd="3" destOrd="0" presId="urn:microsoft.com/office/officeart/2018/2/layout/IconVerticalSolidList"/>
    <dgm:cxn modelId="{2252410F-35B4-2B4A-9D50-5E5EC58FB79E}" type="presParOf" srcId="{7C3BB748-4591-4C74-A6BD-62F8554B462B}" destId="{E93E0E64-2AE6-4A4F-9607-11B553723F04}" srcOrd="3" destOrd="0" presId="urn:microsoft.com/office/officeart/2018/2/layout/IconVerticalSolidList"/>
    <dgm:cxn modelId="{A8E7307F-0926-4C4E-87E1-54F5BF7E6561}" type="presParOf" srcId="{7C3BB748-4591-4C74-A6BD-62F8554B462B}" destId="{DFFBCD13-8DAD-4F3B-B398-85F63183092F}" srcOrd="4" destOrd="0" presId="urn:microsoft.com/office/officeart/2018/2/layout/IconVerticalSolidList"/>
    <dgm:cxn modelId="{DE2E2776-24A8-CE45-9D7C-5F486C4D89D6}" type="presParOf" srcId="{DFFBCD13-8DAD-4F3B-B398-85F63183092F}" destId="{346B2723-DE11-40F5-A2E2-D372D63C2881}" srcOrd="0" destOrd="0" presId="urn:microsoft.com/office/officeart/2018/2/layout/IconVerticalSolidList"/>
    <dgm:cxn modelId="{7273F708-4386-6E43-AE36-36E057D77EC8}" type="presParOf" srcId="{DFFBCD13-8DAD-4F3B-B398-85F63183092F}" destId="{9281A5A2-E094-4203-A246-1037BA9F7499}" srcOrd="1" destOrd="0" presId="urn:microsoft.com/office/officeart/2018/2/layout/IconVerticalSolidList"/>
    <dgm:cxn modelId="{F1415D54-F80D-8F4F-A720-A52BF969CD13}" type="presParOf" srcId="{DFFBCD13-8DAD-4F3B-B398-85F63183092F}" destId="{34416BD8-D78C-4C26-B0D0-8EBCAE7BD195}" srcOrd="2" destOrd="0" presId="urn:microsoft.com/office/officeart/2018/2/layout/IconVerticalSolidList"/>
    <dgm:cxn modelId="{34940DD2-68B1-9C4C-BB26-A7AC6F676CCF}" type="presParOf" srcId="{DFFBCD13-8DAD-4F3B-B398-85F63183092F}" destId="{2022A4BC-24CE-4712-8478-ACDA6AAD0A60}" srcOrd="3" destOrd="0" presId="urn:microsoft.com/office/officeart/2018/2/layout/IconVerticalSolidList"/>
    <dgm:cxn modelId="{BB56A3B5-5840-FE42-A1EE-5596F186F94F}" type="presParOf" srcId="{7C3BB748-4591-4C74-A6BD-62F8554B462B}" destId="{9B940EF4-72D8-4542-94FE-6A29FCC4D4A4}" srcOrd="5" destOrd="0" presId="urn:microsoft.com/office/officeart/2018/2/layout/IconVerticalSolidList"/>
    <dgm:cxn modelId="{AB111AC8-89E4-2C48-989B-EF37571985D8}" type="presParOf" srcId="{7C3BB748-4591-4C74-A6BD-62F8554B462B}" destId="{8C464F59-CB7B-48F0-AC91-86E810AC6684}" srcOrd="6" destOrd="0" presId="urn:microsoft.com/office/officeart/2018/2/layout/IconVerticalSolidList"/>
    <dgm:cxn modelId="{2416649F-6E4C-9645-8E65-6ED42A3EF272}" type="presParOf" srcId="{8C464F59-CB7B-48F0-AC91-86E810AC6684}" destId="{EB3462A1-9A7C-4EB6-8245-1E326DC3A8AF}" srcOrd="0" destOrd="0" presId="urn:microsoft.com/office/officeart/2018/2/layout/IconVerticalSolidList"/>
    <dgm:cxn modelId="{2F484D41-2968-2C4C-AEB3-1ACA08302716}" type="presParOf" srcId="{8C464F59-CB7B-48F0-AC91-86E810AC6684}" destId="{9DE245DB-4072-4DE5-BCBE-9880662F1D78}" srcOrd="1" destOrd="0" presId="urn:microsoft.com/office/officeart/2018/2/layout/IconVerticalSolidList"/>
    <dgm:cxn modelId="{689578E9-9DD9-C741-9F3A-7921EEE5C1BC}" type="presParOf" srcId="{8C464F59-CB7B-48F0-AC91-86E810AC6684}" destId="{3500CA75-5436-47AE-90B2-8770379F00D6}" srcOrd="2" destOrd="0" presId="urn:microsoft.com/office/officeart/2018/2/layout/IconVerticalSolidList"/>
    <dgm:cxn modelId="{8ACC6193-AB19-B34F-96E1-2974D2E3D256}" type="presParOf" srcId="{8C464F59-CB7B-48F0-AC91-86E810AC6684}" destId="{FF0D96FC-51BA-49B0-BC8B-7DEEB688E8D2}" srcOrd="3" destOrd="0" presId="urn:microsoft.com/office/officeart/2018/2/layout/IconVerticalSolidList"/>
    <dgm:cxn modelId="{D68309BB-680F-2344-8CBD-A9C2370BFDB9}" type="presParOf" srcId="{7C3BB748-4591-4C74-A6BD-62F8554B462B}" destId="{0DB6BAF8-0738-40F3-803B-9C3C8FCA360C}" srcOrd="7" destOrd="0" presId="urn:microsoft.com/office/officeart/2018/2/layout/IconVerticalSolidList"/>
    <dgm:cxn modelId="{BF1E697C-4CE3-0844-B882-F88680F44450}" type="presParOf" srcId="{7C3BB748-4591-4C74-A6BD-62F8554B462B}" destId="{90472A19-55FA-47B9-91E0-2A9EAA6817DA}" srcOrd="8" destOrd="0" presId="urn:microsoft.com/office/officeart/2018/2/layout/IconVerticalSolidList"/>
    <dgm:cxn modelId="{D7C351AB-7DD0-C24B-8C2F-66C9AEC65E85}" type="presParOf" srcId="{90472A19-55FA-47B9-91E0-2A9EAA6817DA}" destId="{D121D841-B35D-49C9-A94D-3FBEB212D546}" srcOrd="0" destOrd="0" presId="urn:microsoft.com/office/officeart/2018/2/layout/IconVerticalSolidList"/>
    <dgm:cxn modelId="{FD3357C3-EFA8-994E-B938-DEDACC071267}" type="presParOf" srcId="{90472A19-55FA-47B9-91E0-2A9EAA6817DA}" destId="{92A6147B-01A6-41DB-B8B4-9D693D01B2FB}" srcOrd="1" destOrd="0" presId="urn:microsoft.com/office/officeart/2018/2/layout/IconVerticalSolidList"/>
    <dgm:cxn modelId="{3F95B524-0F9D-8F4A-9F0D-447CA7D675D7}" type="presParOf" srcId="{90472A19-55FA-47B9-91E0-2A9EAA6817DA}" destId="{A0845462-2CCA-4553-A898-3B4820C2B023}" srcOrd="2" destOrd="0" presId="urn:microsoft.com/office/officeart/2018/2/layout/IconVerticalSolidList"/>
    <dgm:cxn modelId="{DA4904EC-F92A-A842-BE78-483CAC9F6E5A}" type="presParOf" srcId="{90472A19-55FA-47B9-91E0-2A9EAA6817DA}" destId="{EA2E059D-3745-4FAA-8A27-82B95525E61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B08F55-30AB-467D-B932-EC2B08770F41}" type="doc">
      <dgm:prSet loTypeId="urn:microsoft.com/office/officeart/2018/2/layout/IconCircleList" loCatId="icon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0B8D2C9-5F80-4C8B-A774-08F978B445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>
              <a:latin typeface="Consolas" panose="020B0609020204030204" pitchFamily="49" charset="0"/>
              <a:cs typeface="Consolas" panose="020B0609020204030204" pitchFamily="49" charset="0"/>
            </a:rPr>
            <a:t>System designers should not blindly sacrifice consistency or availability when partitions exist. </a:t>
          </a:r>
        </a:p>
      </dgm:t>
    </dgm:pt>
    <dgm:pt modelId="{4260417B-5AA0-4B24-BCC9-ED622CEA2736}" type="parTrans" cxnId="{91C5D1BD-D25A-49F8-9E9D-562F6DB59684}">
      <dgm:prSet/>
      <dgm:spPr/>
      <dgm:t>
        <a:bodyPr/>
        <a:lstStyle/>
        <a:p>
          <a:endParaRPr lang="en-US"/>
        </a:p>
      </dgm:t>
    </dgm:pt>
    <dgm:pt modelId="{0882E671-4E31-4065-85E4-E95CABA29A0A}" type="sibTrans" cxnId="{91C5D1BD-D25A-49F8-9E9D-562F6DB5968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92E8029-2079-444C-9B2C-CA139228BF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onsolas" panose="020B0609020204030204" pitchFamily="49" charset="0"/>
              <a:cs typeface="Consolas" panose="020B0609020204030204" pitchFamily="49" charset="0"/>
            </a:rPr>
            <a:t>Using the proposed approach, they can </a:t>
          </a:r>
          <a:r>
            <a:rPr lang="en-US" b="1" dirty="0">
              <a:latin typeface="Consolas" panose="020B0609020204030204" pitchFamily="49" charset="0"/>
              <a:cs typeface="Consolas" panose="020B0609020204030204" pitchFamily="49" charset="0"/>
            </a:rPr>
            <a:t>optimize both properties </a:t>
          </a:r>
          <a:r>
            <a:rPr lang="en-US" dirty="0">
              <a:latin typeface="Consolas" panose="020B0609020204030204" pitchFamily="49" charset="0"/>
              <a:cs typeface="Consolas" panose="020B0609020204030204" pitchFamily="49" charset="0"/>
            </a:rPr>
            <a:t>through careful management of invariants during partitions.</a:t>
          </a:r>
        </a:p>
      </dgm:t>
    </dgm:pt>
    <dgm:pt modelId="{EC86300E-6616-4BB4-8F0F-FC8627FD3E4D}" type="parTrans" cxnId="{0DAD9D84-B6F0-4ABE-AC4A-8187D42C3389}">
      <dgm:prSet/>
      <dgm:spPr/>
      <dgm:t>
        <a:bodyPr/>
        <a:lstStyle/>
        <a:p>
          <a:endParaRPr lang="en-US"/>
        </a:p>
      </dgm:t>
    </dgm:pt>
    <dgm:pt modelId="{4E03F7BE-1D34-4A2A-AA5F-F657D0647A7A}" type="sibTrans" cxnId="{0DAD9D84-B6F0-4ABE-AC4A-8187D42C338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B7711D7-6483-43BC-AE2A-B6B0E35E9B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onsolas" panose="020B0609020204030204" pitchFamily="49" charset="0"/>
              <a:cs typeface="Consolas" panose="020B0609020204030204" pitchFamily="49" charset="0"/>
            </a:rPr>
            <a:t>“</a:t>
          </a:r>
          <a:r>
            <a:rPr lang="en-US" b="1" dirty="0">
              <a:latin typeface="Consolas" panose="020B0609020204030204" pitchFamily="49" charset="0"/>
              <a:cs typeface="Consolas" panose="020B0609020204030204" pitchFamily="49" charset="0"/>
            </a:rPr>
            <a:t>CAP is not about choosing what you lose — it’s about understanding what you’re willing to give up, and for how long</a:t>
          </a:r>
          <a:r>
            <a:rPr lang="en-US" dirty="0">
              <a:latin typeface="Consolas" panose="020B0609020204030204" pitchFamily="49" charset="0"/>
              <a:cs typeface="Consolas" panose="020B0609020204030204" pitchFamily="49" charset="0"/>
            </a:rPr>
            <a:t>.”</a:t>
          </a:r>
        </a:p>
      </dgm:t>
    </dgm:pt>
    <dgm:pt modelId="{4A2A98A6-8C2C-4941-A999-418D812F8A81}" type="parTrans" cxnId="{D87075C3-9A67-4677-9417-5C97C80F99C0}">
      <dgm:prSet/>
      <dgm:spPr/>
      <dgm:t>
        <a:bodyPr/>
        <a:lstStyle/>
        <a:p>
          <a:endParaRPr lang="en-US"/>
        </a:p>
      </dgm:t>
    </dgm:pt>
    <dgm:pt modelId="{9DC280BC-8019-4283-9825-960531232FD4}" type="sibTrans" cxnId="{D87075C3-9A67-4677-9417-5C97C80F99C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5865B5C-0C8D-45A5-A895-F3AB4A263A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Consolas" panose="020B0609020204030204" pitchFamily="49" charset="0"/>
              <a:cs typeface="Consolas" panose="020B0609020204030204" pitchFamily="49" charset="0"/>
            </a:rPr>
            <a:t>Strong systems are not the ones that avoid partitions — they are the ones that </a:t>
          </a:r>
          <a:r>
            <a:rPr lang="en-US" b="1" dirty="0">
              <a:latin typeface="Consolas" panose="020B0609020204030204" pitchFamily="49" charset="0"/>
              <a:cs typeface="Consolas" panose="020B0609020204030204" pitchFamily="49" charset="0"/>
            </a:rPr>
            <a:t>handle them gracefully</a:t>
          </a:r>
          <a:r>
            <a:rPr lang="en-US" dirty="0">
              <a:latin typeface="Consolas" panose="020B0609020204030204" pitchFamily="49" charset="0"/>
              <a:cs typeface="Consolas" panose="020B0609020204030204" pitchFamily="49" charset="0"/>
            </a:rPr>
            <a:t>.</a:t>
          </a:r>
        </a:p>
      </dgm:t>
    </dgm:pt>
    <dgm:pt modelId="{152CDEFE-FBAD-4EC6-A819-467B1E97FDD7}" type="parTrans" cxnId="{89670FF7-9450-47D4-8552-F36235CB679F}">
      <dgm:prSet/>
      <dgm:spPr/>
      <dgm:t>
        <a:bodyPr/>
        <a:lstStyle/>
        <a:p>
          <a:endParaRPr lang="en-US"/>
        </a:p>
      </dgm:t>
    </dgm:pt>
    <dgm:pt modelId="{7D105EA7-DFFE-4E80-852C-82063277FDB8}" type="sibTrans" cxnId="{89670FF7-9450-47D4-8552-F36235CB679F}">
      <dgm:prSet/>
      <dgm:spPr/>
      <dgm:t>
        <a:bodyPr/>
        <a:lstStyle/>
        <a:p>
          <a:endParaRPr lang="en-US"/>
        </a:p>
      </dgm:t>
    </dgm:pt>
    <dgm:pt modelId="{7F2D22CB-6F96-4A4A-A0E2-A92AFE7BBB18}" type="pres">
      <dgm:prSet presAssocID="{F3B08F55-30AB-467D-B932-EC2B08770F41}" presName="root" presStyleCnt="0">
        <dgm:presLayoutVars>
          <dgm:dir/>
          <dgm:resizeHandles val="exact"/>
        </dgm:presLayoutVars>
      </dgm:prSet>
      <dgm:spPr/>
    </dgm:pt>
    <dgm:pt modelId="{D5B0C6F4-1C73-4143-8CA2-DEFA8CD1974A}" type="pres">
      <dgm:prSet presAssocID="{F3B08F55-30AB-467D-B932-EC2B08770F41}" presName="container" presStyleCnt="0">
        <dgm:presLayoutVars>
          <dgm:dir/>
          <dgm:resizeHandles val="exact"/>
        </dgm:presLayoutVars>
      </dgm:prSet>
      <dgm:spPr/>
    </dgm:pt>
    <dgm:pt modelId="{47F3513F-19E8-450C-849B-5B7E3CBA9915}" type="pres">
      <dgm:prSet presAssocID="{D0B8D2C9-5F80-4C8B-A774-08F978B44561}" presName="compNode" presStyleCnt="0"/>
      <dgm:spPr/>
    </dgm:pt>
    <dgm:pt modelId="{DC5C4B3B-1A98-4A10-9079-1C108AF7AF22}" type="pres">
      <dgm:prSet presAssocID="{D0B8D2C9-5F80-4C8B-A774-08F978B44561}" presName="iconBgRect" presStyleLbl="bgShp" presStyleIdx="0" presStyleCnt="4"/>
      <dgm:spPr/>
    </dgm:pt>
    <dgm:pt modelId="{3A8A287D-2660-4648-9709-583F44AF3453}" type="pres">
      <dgm:prSet presAssocID="{D0B8D2C9-5F80-4C8B-A774-08F978B4456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nching Diagram"/>
        </a:ext>
      </dgm:extLst>
    </dgm:pt>
    <dgm:pt modelId="{E481415E-F2D2-49FC-B350-3206A1AFE388}" type="pres">
      <dgm:prSet presAssocID="{D0B8D2C9-5F80-4C8B-A774-08F978B44561}" presName="spaceRect" presStyleCnt="0"/>
      <dgm:spPr/>
    </dgm:pt>
    <dgm:pt modelId="{384B2AE2-63C9-4C32-BA8D-F31BED17E835}" type="pres">
      <dgm:prSet presAssocID="{D0B8D2C9-5F80-4C8B-A774-08F978B44561}" presName="textRect" presStyleLbl="revTx" presStyleIdx="0" presStyleCnt="4">
        <dgm:presLayoutVars>
          <dgm:chMax val="1"/>
          <dgm:chPref val="1"/>
        </dgm:presLayoutVars>
      </dgm:prSet>
      <dgm:spPr/>
    </dgm:pt>
    <dgm:pt modelId="{0A48D48B-50CC-4937-A0B0-8EA571F284E2}" type="pres">
      <dgm:prSet presAssocID="{0882E671-4E31-4065-85E4-E95CABA29A0A}" presName="sibTrans" presStyleLbl="sibTrans2D1" presStyleIdx="0" presStyleCnt="0"/>
      <dgm:spPr/>
    </dgm:pt>
    <dgm:pt modelId="{97913375-4B64-47FF-B73A-99BD5ACB332D}" type="pres">
      <dgm:prSet presAssocID="{292E8029-2079-444C-9B2C-CA139228BFD2}" presName="compNode" presStyleCnt="0"/>
      <dgm:spPr/>
    </dgm:pt>
    <dgm:pt modelId="{91088D38-F932-431D-93BA-9B85A55AD0E9}" type="pres">
      <dgm:prSet presAssocID="{292E8029-2079-444C-9B2C-CA139228BFD2}" presName="iconBgRect" presStyleLbl="bgShp" presStyleIdx="1" presStyleCnt="4"/>
      <dgm:spPr/>
    </dgm:pt>
    <dgm:pt modelId="{6E936B23-DB3C-4761-9FAA-D47F159DCCAD}" type="pres">
      <dgm:prSet presAssocID="{292E8029-2079-444C-9B2C-CA139228BFD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mote learning language with solid fill"/>
        </a:ext>
      </dgm:extLst>
    </dgm:pt>
    <dgm:pt modelId="{C3DAAEC4-459D-4D6C-A345-65A2E09C0A16}" type="pres">
      <dgm:prSet presAssocID="{292E8029-2079-444C-9B2C-CA139228BFD2}" presName="spaceRect" presStyleCnt="0"/>
      <dgm:spPr/>
    </dgm:pt>
    <dgm:pt modelId="{F78BA0EE-2165-436E-85BC-311F9BDA3554}" type="pres">
      <dgm:prSet presAssocID="{292E8029-2079-444C-9B2C-CA139228BFD2}" presName="textRect" presStyleLbl="revTx" presStyleIdx="1" presStyleCnt="4">
        <dgm:presLayoutVars>
          <dgm:chMax val="1"/>
          <dgm:chPref val="1"/>
        </dgm:presLayoutVars>
      </dgm:prSet>
      <dgm:spPr/>
    </dgm:pt>
    <dgm:pt modelId="{7DBE14A2-867C-40D7-B68F-141BAAE67A02}" type="pres">
      <dgm:prSet presAssocID="{4E03F7BE-1D34-4A2A-AA5F-F657D0647A7A}" presName="sibTrans" presStyleLbl="sibTrans2D1" presStyleIdx="0" presStyleCnt="0"/>
      <dgm:spPr/>
    </dgm:pt>
    <dgm:pt modelId="{AB3FDC6E-ED55-4748-9AFB-6DEB6A35BF2C}" type="pres">
      <dgm:prSet presAssocID="{1B7711D7-6483-43BC-AE2A-B6B0E35E9B5E}" presName="compNode" presStyleCnt="0"/>
      <dgm:spPr/>
    </dgm:pt>
    <dgm:pt modelId="{4763A987-8F04-47D3-BCC8-D85DF452FF1A}" type="pres">
      <dgm:prSet presAssocID="{1B7711D7-6483-43BC-AE2A-B6B0E35E9B5E}" presName="iconBgRect" presStyleLbl="bgShp" presStyleIdx="2" presStyleCnt="4"/>
      <dgm:spPr/>
    </dgm:pt>
    <dgm:pt modelId="{44072723-16B4-41A2-B0C0-19E275C076C9}" type="pres">
      <dgm:prSet presAssocID="{1B7711D7-6483-43BC-AE2A-B6B0E35E9B5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pencil with solid fill"/>
        </a:ext>
      </dgm:extLst>
    </dgm:pt>
    <dgm:pt modelId="{2F3E773F-7F2C-44A7-AE53-DB53BC8FE415}" type="pres">
      <dgm:prSet presAssocID="{1B7711D7-6483-43BC-AE2A-B6B0E35E9B5E}" presName="spaceRect" presStyleCnt="0"/>
      <dgm:spPr/>
    </dgm:pt>
    <dgm:pt modelId="{FCB72990-7667-4BD7-83CD-F513D662CC32}" type="pres">
      <dgm:prSet presAssocID="{1B7711D7-6483-43BC-AE2A-B6B0E35E9B5E}" presName="textRect" presStyleLbl="revTx" presStyleIdx="2" presStyleCnt="4">
        <dgm:presLayoutVars>
          <dgm:chMax val="1"/>
          <dgm:chPref val="1"/>
        </dgm:presLayoutVars>
      </dgm:prSet>
      <dgm:spPr/>
    </dgm:pt>
    <dgm:pt modelId="{61EAC9D6-A513-4ABA-9B41-B79C4E7A07FA}" type="pres">
      <dgm:prSet presAssocID="{9DC280BC-8019-4283-9825-960531232FD4}" presName="sibTrans" presStyleLbl="sibTrans2D1" presStyleIdx="0" presStyleCnt="0"/>
      <dgm:spPr/>
    </dgm:pt>
    <dgm:pt modelId="{5932F878-D751-48E3-B906-ABE78498E3C2}" type="pres">
      <dgm:prSet presAssocID="{F5865B5C-0C8D-45A5-A895-F3AB4A263A5F}" presName="compNode" presStyleCnt="0"/>
      <dgm:spPr/>
    </dgm:pt>
    <dgm:pt modelId="{B76D073E-C6B8-4D24-98E4-ECC857F262A9}" type="pres">
      <dgm:prSet presAssocID="{F5865B5C-0C8D-45A5-A895-F3AB4A263A5F}" presName="iconBgRect" presStyleLbl="bgShp" presStyleIdx="3" presStyleCnt="4"/>
      <dgm:spPr/>
    </dgm:pt>
    <dgm:pt modelId="{D58679BF-BF19-4729-8ACB-069E17A7513C}" type="pres">
      <dgm:prSet presAssocID="{F5865B5C-0C8D-45A5-A895-F3AB4A263A5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CA2CEA3B-45DE-41A1-9E7D-F2BA6C29C754}" type="pres">
      <dgm:prSet presAssocID="{F5865B5C-0C8D-45A5-A895-F3AB4A263A5F}" presName="spaceRect" presStyleCnt="0"/>
      <dgm:spPr/>
    </dgm:pt>
    <dgm:pt modelId="{AC35FDAC-7BAF-4F6B-889E-1279DB5D723B}" type="pres">
      <dgm:prSet presAssocID="{F5865B5C-0C8D-45A5-A895-F3AB4A263A5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03C511D-0F43-422F-BE2C-367A9F97249C}" type="presOf" srcId="{292E8029-2079-444C-9B2C-CA139228BFD2}" destId="{F78BA0EE-2165-436E-85BC-311F9BDA3554}" srcOrd="0" destOrd="0" presId="urn:microsoft.com/office/officeart/2018/2/layout/IconCircleList"/>
    <dgm:cxn modelId="{32919B4C-9A71-45E4-98A5-620CAAC93E39}" type="presOf" srcId="{4E03F7BE-1D34-4A2A-AA5F-F657D0647A7A}" destId="{7DBE14A2-867C-40D7-B68F-141BAAE67A02}" srcOrd="0" destOrd="0" presId="urn:microsoft.com/office/officeart/2018/2/layout/IconCircleList"/>
    <dgm:cxn modelId="{FECE196F-9480-4489-90D3-3FCFFAFD4EA1}" type="presOf" srcId="{D0B8D2C9-5F80-4C8B-A774-08F978B44561}" destId="{384B2AE2-63C9-4C32-BA8D-F31BED17E835}" srcOrd="0" destOrd="0" presId="urn:microsoft.com/office/officeart/2018/2/layout/IconCircleList"/>
    <dgm:cxn modelId="{0DAD9D84-B6F0-4ABE-AC4A-8187D42C3389}" srcId="{F3B08F55-30AB-467D-B932-EC2B08770F41}" destId="{292E8029-2079-444C-9B2C-CA139228BFD2}" srcOrd="1" destOrd="0" parTransId="{EC86300E-6616-4BB4-8F0F-FC8627FD3E4D}" sibTransId="{4E03F7BE-1D34-4A2A-AA5F-F657D0647A7A}"/>
    <dgm:cxn modelId="{C2B09197-230C-4673-BF44-41763D3C1FFF}" type="presOf" srcId="{F5865B5C-0C8D-45A5-A895-F3AB4A263A5F}" destId="{AC35FDAC-7BAF-4F6B-889E-1279DB5D723B}" srcOrd="0" destOrd="0" presId="urn:microsoft.com/office/officeart/2018/2/layout/IconCircleList"/>
    <dgm:cxn modelId="{B18D2E9F-E211-43C8-89B7-F6057421EB1D}" type="presOf" srcId="{9DC280BC-8019-4283-9825-960531232FD4}" destId="{61EAC9D6-A513-4ABA-9B41-B79C4E7A07FA}" srcOrd="0" destOrd="0" presId="urn:microsoft.com/office/officeart/2018/2/layout/IconCircleList"/>
    <dgm:cxn modelId="{91C5D1BD-D25A-49F8-9E9D-562F6DB59684}" srcId="{F3B08F55-30AB-467D-B932-EC2B08770F41}" destId="{D0B8D2C9-5F80-4C8B-A774-08F978B44561}" srcOrd="0" destOrd="0" parTransId="{4260417B-5AA0-4B24-BCC9-ED622CEA2736}" sibTransId="{0882E671-4E31-4065-85E4-E95CABA29A0A}"/>
    <dgm:cxn modelId="{849FC1C1-8863-49F1-A7AD-1984FBC552E2}" type="presOf" srcId="{0882E671-4E31-4065-85E4-E95CABA29A0A}" destId="{0A48D48B-50CC-4937-A0B0-8EA571F284E2}" srcOrd="0" destOrd="0" presId="urn:microsoft.com/office/officeart/2018/2/layout/IconCircleList"/>
    <dgm:cxn modelId="{F7A885C2-932C-4D62-A4C4-1B54F70A5A92}" type="presOf" srcId="{F3B08F55-30AB-467D-B932-EC2B08770F41}" destId="{7F2D22CB-6F96-4A4A-A0E2-A92AFE7BBB18}" srcOrd="0" destOrd="0" presId="urn:microsoft.com/office/officeart/2018/2/layout/IconCircleList"/>
    <dgm:cxn modelId="{D87075C3-9A67-4677-9417-5C97C80F99C0}" srcId="{F3B08F55-30AB-467D-B932-EC2B08770F41}" destId="{1B7711D7-6483-43BC-AE2A-B6B0E35E9B5E}" srcOrd="2" destOrd="0" parTransId="{4A2A98A6-8C2C-4941-A999-418D812F8A81}" sibTransId="{9DC280BC-8019-4283-9825-960531232FD4}"/>
    <dgm:cxn modelId="{E619C4CE-6F14-4A07-B7B8-570CAFEB64A6}" type="presOf" srcId="{1B7711D7-6483-43BC-AE2A-B6B0E35E9B5E}" destId="{FCB72990-7667-4BD7-83CD-F513D662CC32}" srcOrd="0" destOrd="0" presId="urn:microsoft.com/office/officeart/2018/2/layout/IconCircleList"/>
    <dgm:cxn modelId="{89670FF7-9450-47D4-8552-F36235CB679F}" srcId="{F3B08F55-30AB-467D-B932-EC2B08770F41}" destId="{F5865B5C-0C8D-45A5-A895-F3AB4A263A5F}" srcOrd="3" destOrd="0" parTransId="{152CDEFE-FBAD-4EC6-A819-467B1E97FDD7}" sibTransId="{7D105EA7-DFFE-4E80-852C-82063277FDB8}"/>
    <dgm:cxn modelId="{A8DA2572-8057-4393-AC6D-DFF4838B1065}" type="presParOf" srcId="{7F2D22CB-6F96-4A4A-A0E2-A92AFE7BBB18}" destId="{D5B0C6F4-1C73-4143-8CA2-DEFA8CD1974A}" srcOrd="0" destOrd="0" presId="urn:microsoft.com/office/officeart/2018/2/layout/IconCircleList"/>
    <dgm:cxn modelId="{706F2B1F-B463-45F9-BFE9-51EEC51ABA74}" type="presParOf" srcId="{D5B0C6F4-1C73-4143-8CA2-DEFA8CD1974A}" destId="{47F3513F-19E8-450C-849B-5B7E3CBA9915}" srcOrd="0" destOrd="0" presId="urn:microsoft.com/office/officeart/2018/2/layout/IconCircleList"/>
    <dgm:cxn modelId="{808C290B-BE26-4C86-BDC0-EF257C6E8E4E}" type="presParOf" srcId="{47F3513F-19E8-450C-849B-5B7E3CBA9915}" destId="{DC5C4B3B-1A98-4A10-9079-1C108AF7AF22}" srcOrd="0" destOrd="0" presId="urn:microsoft.com/office/officeart/2018/2/layout/IconCircleList"/>
    <dgm:cxn modelId="{75F2A643-A296-42F7-9275-151111EFC294}" type="presParOf" srcId="{47F3513F-19E8-450C-849B-5B7E3CBA9915}" destId="{3A8A287D-2660-4648-9709-583F44AF3453}" srcOrd="1" destOrd="0" presId="urn:microsoft.com/office/officeart/2018/2/layout/IconCircleList"/>
    <dgm:cxn modelId="{1080CDF1-41EA-4021-A30C-294B4B00615C}" type="presParOf" srcId="{47F3513F-19E8-450C-849B-5B7E3CBA9915}" destId="{E481415E-F2D2-49FC-B350-3206A1AFE388}" srcOrd="2" destOrd="0" presId="urn:microsoft.com/office/officeart/2018/2/layout/IconCircleList"/>
    <dgm:cxn modelId="{3BB92B4F-EBCE-4127-9BFD-303126251E26}" type="presParOf" srcId="{47F3513F-19E8-450C-849B-5B7E3CBA9915}" destId="{384B2AE2-63C9-4C32-BA8D-F31BED17E835}" srcOrd="3" destOrd="0" presId="urn:microsoft.com/office/officeart/2018/2/layout/IconCircleList"/>
    <dgm:cxn modelId="{F70C7EF0-C520-44C6-9C3A-3BCACF1F0A80}" type="presParOf" srcId="{D5B0C6F4-1C73-4143-8CA2-DEFA8CD1974A}" destId="{0A48D48B-50CC-4937-A0B0-8EA571F284E2}" srcOrd="1" destOrd="0" presId="urn:microsoft.com/office/officeart/2018/2/layout/IconCircleList"/>
    <dgm:cxn modelId="{C3F5D7FD-7B4A-41CE-9A8F-1A4E69231B90}" type="presParOf" srcId="{D5B0C6F4-1C73-4143-8CA2-DEFA8CD1974A}" destId="{97913375-4B64-47FF-B73A-99BD5ACB332D}" srcOrd="2" destOrd="0" presId="urn:microsoft.com/office/officeart/2018/2/layout/IconCircleList"/>
    <dgm:cxn modelId="{543E4C01-30F4-45E5-B800-41D788B26849}" type="presParOf" srcId="{97913375-4B64-47FF-B73A-99BD5ACB332D}" destId="{91088D38-F932-431D-93BA-9B85A55AD0E9}" srcOrd="0" destOrd="0" presId="urn:microsoft.com/office/officeart/2018/2/layout/IconCircleList"/>
    <dgm:cxn modelId="{5B2E1337-17CB-4D79-85EA-34CA9B1BF088}" type="presParOf" srcId="{97913375-4B64-47FF-B73A-99BD5ACB332D}" destId="{6E936B23-DB3C-4761-9FAA-D47F159DCCAD}" srcOrd="1" destOrd="0" presId="urn:microsoft.com/office/officeart/2018/2/layout/IconCircleList"/>
    <dgm:cxn modelId="{C47CA097-3967-4FCB-83A9-BCB166EF9EA5}" type="presParOf" srcId="{97913375-4B64-47FF-B73A-99BD5ACB332D}" destId="{C3DAAEC4-459D-4D6C-A345-65A2E09C0A16}" srcOrd="2" destOrd="0" presId="urn:microsoft.com/office/officeart/2018/2/layout/IconCircleList"/>
    <dgm:cxn modelId="{1DBC0CB5-044B-4CBF-A874-75B0F01FFA97}" type="presParOf" srcId="{97913375-4B64-47FF-B73A-99BD5ACB332D}" destId="{F78BA0EE-2165-436E-85BC-311F9BDA3554}" srcOrd="3" destOrd="0" presId="urn:microsoft.com/office/officeart/2018/2/layout/IconCircleList"/>
    <dgm:cxn modelId="{A0F7682C-E249-4DEB-B19B-537CF08A6F95}" type="presParOf" srcId="{D5B0C6F4-1C73-4143-8CA2-DEFA8CD1974A}" destId="{7DBE14A2-867C-40D7-B68F-141BAAE67A02}" srcOrd="3" destOrd="0" presId="urn:microsoft.com/office/officeart/2018/2/layout/IconCircleList"/>
    <dgm:cxn modelId="{094D23F1-8AA9-436D-8868-88C61EEBDCD3}" type="presParOf" srcId="{D5B0C6F4-1C73-4143-8CA2-DEFA8CD1974A}" destId="{AB3FDC6E-ED55-4748-9AFB-6DEB6A35BF2C}" srcOrd="4" destOrd="0" presId="urn:microsoft.com/office/officeart/2018/2/layout/IconCircleList"/>
    <dgm:cxn modelId="{FA2DF34F-7779-4E68-A6A5-8FF248573326}" type="presParOf" srcId="{AB3FDC6E-ED55-4748-9AFB-6DEB6A35BF2C}" destId="{4763A987-8F04-47D3-BCC8-D85DF452FF1A}" srcOrd="0" destOrd="0" presId="urn:microsoft.com/office/officeart/2018/2/layout/IconCircleList"/>
    <dgm:cxn modelId="{98688454-99F1-4220-9BEA-23462BDE9FF5}" type="presParOf" srcId="{AB3FDC6E-ED55-4748-9AFB-6DEB6A35BF2C}" destId="{44072723-16B4-41A2-B0C0-19E275C076C9}" srcOrd="1" destOrd="0" presId="urn:microsoft.com/office/officeart/2018/2/layout/IconCircleList"/>
    <dgm:cxn modelId="{F1D401B9-9F1F-4EB3-9194-D10128B9D2C9}" type="presParOf" srcId="{AB3FDC6E-ED55-4748-9AFB-6DEB6A35BF2C}" destId="{2F3E773F-7F2C-44A7-AE53-DB53BC8FE415}" srcOrd="2" destOrd="0" presId="urn:microsoft.com/office/officeart/2018/2/layout/IconCircleList"/>
    <dgm:cxn modelId="{2A19F262-693C-4F46-AB41-71D8D4614B58}" type="presParOf" srcId="{AB3FDC6E-ED55-4748-9AFB-6DEB6A35BF2C}" destId="{FCB72990-7667-4BD7-83CD-F513D662CC32}" srcOrd="3" destOrd="0" presId="urn:microsoft.com/office/officeart/2018/2/layout/IconCircleList"/>
    <dgm:cxn modelId="{676882F0-AB91-4119-8A46-D7E2B2D4F3B4}" type="presParOf" srcId="{D5B0C6F4-1C73-4143-8CA2-DEFA8CD1974A}" destId="{61EAC9D6-A513-4ABA-9B41-B79C4E7A07FA}" srcOrd="5" destOrd="0" presId="urn:microsoft.com/office/officeart/2018/2/layout/IconCircleList"/>
    <dgm:cxn modelId="{0F496592-6701-4FD2-81A6-3522646E5861}" type="presParOf" srcId="{D5B0C6F4-1C73-4143-8CA2-DEFA8CD1974A}" destId="{5932F878-D751-48E3-B906-ABE78498E3C2}" srcOrd="6" destOrd="0" presId="urn:microsoft.com/office/officeart/2018/2/layout/IconCircleList"/>
    <dgm:cxn modelId="{A0EA448A-8020-4C67-9DEE-6CC09E4BAF7C}" type="presParOf" srcId="{5932F878-D751-48E3-B906-ABE78498E3C2}" destId="{B76D073E-C6B8-4D24-98E4-ECC857F262A9}" srcOrd="0" destOrd="0" presId="urn:microsoft.com/office/officeart/2018/2/layout/IconCircleList"/>
    <dgm:cxn modelId="{5713F585-655A-43B5-A139-0F86535E7EF0}" type="presParOf" srcId="{5932F878-D751-48E3-B906-ABE78498E3C2}" destId="{D58679BF-BF19-4729-8ACB-069E17A7513C}" srcOrd="1" destOrd="0" presId="urn:microsoft.com/office/officeart/2018/2/layout/IconCircleList"/>
    <dgm:cxn modelId="{E0985B4F-44BC-4F56-8506-4499EA752E4C}" type="presParOf" srcId="{5932F878-D751-48E3-B906-ABE78498E3C2}" destId="{CA2CEA3B-45DE-41A1-9E7D-F2BA6C29C754}" srcOrd="2" destOrd="0" presId="urn:microsoft.com/office/officeart/2018/2/layout/IconCircleList"/>
    <dgm:cxn modelId="{C693B6B0-BC9D-4950-8BB2-466C776D9DD5}" type="presParOf" srcId="{5932F878-D751-48E3-B906-ABE78498E3C2}" destId="{AC35FDAC-7BAF-4F6B-889E-1279DB5D723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918A5-D53B-4D3D-A093-DD38960A2ED8}">
      <dsp:nvSpPr>
        <dsp:cNvPr id="0" name=""/>
        <dsp:cNvSpPr/>
      </dsp:nvSpPr>
      <dsp:spPr>
        <a:xfrm>
          <a:off x="0" y="3467"/>
          <a:ext cx="11386449" cy="73851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75699-1B27-484B-BA48-9E27797B3B22}">
      <dsp:nvSpPr>
        <dsp:cNvPr id="0" name=""/>
        <dsp:cNvSpPr/>
      </dsp:nvSpPr>
      <dsp:spPr>
        <a:xfrm>
          <a:off x="223400" y="169632"/>
          <a:ext cx="406182" cy="4061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8EC7A-AA13-4A8B-A2AB-A40DCAB470F8}">
      <dsp:nvSpPr>
        <dsp:cNvPr id="0" name=""/>
        <dsp:cNvSpPr/>
      </dsp:nvSpPr>
      <dsp:spPr>
        <a:xfrm>
          <a:off x="852983" y="3467"/>
          <a:ext cx="10533465" cy="738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159" tIns="78159" rIns="78159" bIns="781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onsolas" panose="020B0609020204030204" pitchFamily="49" charset="0"/>
              <a:cs typeface="Consolas" panose="020B0609020204030204" pitchFamily="49" charset="0"/>
            </a:rPr>
            <a:t>Re-evaluation of the CAP theorem of 12 years.</a:t>
          </a:r>
        </a:p>
      </dsp:txBody>
      <dsp:txXfrm>
        <a:off x="852983" y="3467"/>
        <a:ext cx="10533465" cy="738513"/>
      </dsp:txXfrm>
    </dsp:sp>
    <dsp:sp modelId="{071E724E-F570-446F-8FB2-C591FC79F4C2}">
      <dsp:nvSpPr>
        <dsp:cNvPr id="0" name=""/>
        <dsp:cNvSpPr/>
      </dsp:nvSpPr>
      <dsp:spPr>
        <a:xfrm>
          <a:off x="0" y="926608"/>
          <a:ext cx="11386449" cy="73851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DA5683-14AD-47C7-AE85-CECCEE61C193}">
      <dsp:nvSpPr>
        <dsp:cNvPr id="0" name=""/>
        <dsp:cNvSpPr/>
      </dsp:nvSpPr>
      <dsp:spPr>
        <a:xfrm>
          <a:off x="223400" y="1092774"/>
          <a:ext cx="406182" cy="4061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2D3698-BB68-40D6-A8E7-7AEA525F1CA0}">
      <dsp:nvSpPr>
        <dsp:cNvPr id="0" name=""/>
        <dsp:cNvSpPr/>
      </dsp:nvSpPr>
      <dsp:spPr>
        <a:xfrm>
          <a:off x="852983" y="926608"/>
          <a:ext cx="10533465" cy="738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159" tIns="78159" rIns="78159" bIns="781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nsolas" panose="020B0609020204030204" pitchFamily="49" charset="0"/>
              <a:cs typeface="Consolas" panose="020B0609020204030204" pitchFamily="49" charset="0"/>
            </a:rPr>
            <a:t>During a network partition, a distributed system can provide at most two of the three guarantees.</a:t>
          </a:r>
        </a:p>
      </dsp:txBody>
      <dsp:txXfrm>
        <a:off x="852983" y="926608"/>
        <a:ext cx="10533465" cy="738513"/>
      </dsp:txXfrm>
    </dsp:sp>
    <dsp:sp modelId="{346B2723-DE11-40F5-A2E2-D372D63C2881}">
      <dsp:nvSpPr>
        <dsp:cNvPr id="0" name=""/>
        <dsp:cNvSpPr/>
      </dsp:nvSpPr>
      <dsp:spPr>
        <a:xfrm>
          <a:off x="0" y="1849750"/>
          <a:ext cx="11386449" cy="73851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81A5A2-E094-4203-A246-1037BA9F7499}">
      <dsp:nvSpPr>
        <dsp:cNvPr id="0" name=""/>
        <dsp:cNvSpPr/>
      </dsp:nvSpPr>
      <dsp:spPr>
        <a:xfrm>
          <a:off x="223400" y="2015916"/>
          <a:ext cx="406182" cy="4061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2A4BC-24CE-4712-8478-ACDA6AAD0A60}">
      <dsp:nvSpPr>
        <dsp:cNvPr id="0" name=""/>
        <dsp:cNvSpPr/>
      </dsp:nvSpPr>
      <dsp:spPr>
        <a:xfrm>
          <a:off x="852983" y="1849750"/>
          <a:ext cx="10533465" cy="738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159" tIns="78159" rIns="78159" bIns="781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onsolas" panose="020B0609020204030204" pitchFamily="49" charset="0"/>
              <a:cs typeface="Consolas" panose="020B0609020204030204" pitchFamily="49" charset="0"/>
            </a:rPr>
            <a:t>Clarify what CAP says and doesn’t say. </a:t>
          </a:r>
        </a:p>
      </dsp:txBody>
      <dsp:txXfrm>
        <a:off x="852983" y="1849750"/>
        <a:ext cx="10533465" cy="738513"/>
      </dsp:txXfrm>
    </dsp:sp>
    <dsp:sp modelId="{EB3462A1-9A7C-4EB6-8245-1E326DC3A8AF}">
      <dsp:nvSpPr>
        <dsp:cNvPr id="0" name=""/>
        <dsp:cNvSpPr/>
      </dsp:nvSpPr>
      <dsp:spPr>
        <a:xfrm>
          <a:off x="0" y="2772892"/>
          <a:ext cx="11386449" cy="73851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E245DB-4072-4DE5-BCBE-9880662F1D78}">
      <dsp:nvSpPr>
        <dsp:cNvPr id="0" name=""/>
        <dsp:cNvSpPr/>
      </dsp:nvSpPr>
      <dsp:spPr>
        <a:xfrm>
          <a:off x="223400" y="2939058"/>
          <a:ext cx="406182" cy="4061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D96FC-51BA-49B0-BC8B-7DEEB688E8D2}">
      <dsp:nvSpPr>
        <dsp:cNvPr id="0" name=""/>
        <dsp:cNvSpPr/>
      </dsp:nvSpPr>
      <dsp:spPr>
        <a:xfrm>
          <a:off x="852983" y="2772892"/>
          <a:ext cx="10533465" cy="738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159" tIns="78159" rIns="78159" bIns="781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onsolas" panose="020B0609020204030204" pitchFamily="49" charset="0"/>
              <a:cs typeface="Consolas" panose="020B0609020204030204" pitchFamily="49" charset="0"/>
            </a:rPr>
            <a:t>To show that it’s not about “</a:t>
          </a:r>
          <a:r>
            <a:rPr lang="en-US" sz="1800" b="1" kern="1200">
              <a:latin typeface="Consolas" panose="020B0609020204030204" pitchFamily="49" charset="0"/>
              <a:cs typeface="Consolas" panose="020B0609020204030204" pitchFamily="49" charset="0"/>
            </a:rPr>
            <a:t>choosing two</a:t>
          </a:r>
          <a:r>
            <a:rPr lang="en-US" sz="1800" kern="1200">
              <a:latin typeface="Consolas" panose="020B0609020204030204" pitchFamily="49" charset="0"/>
              <a:cs typeface="Consolas" panose="020B0609020204030204" pitchFamily="49" charset="0"/>
            </a:rPr>
            <a:t>,” but rather about </a:t>
          </a:r>
          <a:r>
            <a:rPr lang="en-US" sz="1800" b="1" kern="1200">
              <a:latin typeface="Consolas" panose="020B0609020204030204" pitchFamily="49" charset="0"/>
              <a:cs typeface="Consolas" panose="020B0609020204030204" pitchFamily="49" charset="0"/>
            </a:rPr>
            <a:t>how systems behave during partitions</a:t>
          </a:r>
          <a:r>
            <a:rPr lang="en-US" sz="1800" i="1" kern="1200">
              <a:latin typeface="Consolas" panose="020B0609020204030204" pitchFamily="49" charset="0"/>
              <a:cs typeface="Consolas" panose="020B0609020204030204" pitchFamily="49" charset="0"/>
            </a:rPr>
            <a:t>.</a:t>
          </a:r>
          <a:endParaRPr lang="en-US" sz="18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852983" y="2772892"/>
        <a:ext cx="10533465" cy="738513"/>
      </dsp:txXfrm>
    </dsp:sp>
    <dsp:sp modelId="{D121D841-B35D-49C9-A94D-3FBEB212D546}">
      <dsp:nvSpPr>
        <dsp:cNvPr id="0" name=""/>
        <dsp:cNvSpPr/>
      </dsp:nvSpPr>
      <dsp:spPr>
        <a:xfrm>
          <a:off x="0" y="3696034"/>
          <a:ext cx="11386449" cy="73851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6147B-01A6-41DB-B8B4-9D693D01B2FB}">
      <dsp:nvSpPr>
        <dsp:cNvPr id="0" name=""/>
        <dsp:cNvSpPr/>
      </dsp:nvSpPr>
      <dsp:spPr>
        <a:xfrm>
          <a:off x="223400" y="3862199"/>
          <a:ext cx="406182" cy="40618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E059D-3745-4FAA-8A27-82B95525E617}">
      <dsp:nvSpPr>
        <dsp:cNvPr id="0" name=""/>
        <dsp:cNvSpPr/>
      </dsp:nvSpPr>
      <dsp:spPr>
        <a:xfrm>
          <a:off x="852983" y="3696034"/>
          <a:ext cx="10533465" cy="738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159" tIns="78159" rIns="78159" bIns="7815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Consolas" panose="020B0609020204030204" pitchFamily="49" charset="0"/>
              <a:cs typeface="Consolas" panose="020B0609020204030204" pitchFamily="49" charset="0"/>
            </a:rPr>
            <a:t>To introduce practical strategies for balancing C, A, and P in real-world designs.</a:t>
          </a:r>
        </a:p>
      </dsp:txBody>
      <dsp:txXfrm>
        <a:off x="852983" y="3696034"/>
        <a:ext cx="10533465" cy="7385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5C4B3B-1A98-4A10-9079-1C108AF7AF22}">
      <dsp:nvSpPr>
        <dsp:cNvPr id="0" name=""/>
        <dsp:cNvSpPr/>
      </dsp:nvSpPr>
      <dsp:spPr>
        <a:xfrm>
          <a:off x="118564" y="304151"/>
          <a:ext cx="1537625" cy="1537625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8A287D-2660-4648-9709-583F44AF3453}">
      <dsp:nvSpPr>
        <dsp:cNvPr id="0" name=""/>
        <dsp:cNvSpPr/>
      </dsp:nvSpPr>
      <dsp:spPr>
        <a:xfrm>
          <a:off x="441465" y="627052"/>
          <a:ext cx="891822" cy="8918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4B2AE2-63C9-4C32-BA8D-F31BED17E835}">
      <dsp:nvSpPr>
        <dsp:cNvPr id="0" name=""/>
        <dsp:cNvSpPr/>
      </dsp:nvSpPr>
      <dsp:spPr>
        <a:xfrm>
          <a:off x="1985680" y="304151"/>
          <a:ext cx="3624401" cy="1537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nsolas" panose="020B0609020204030204" pitchFamily="49" charset="0"/>
              <a:cs typeface="Consolas" panose="020B0609020204030204" pitchFamily="49" charset="0"/>
            </a:rPr>
            <a:t>System designers should not blindly sacrifice consistency or availability when partitions exist. </a:t>
          </a:r>
        </a:p>
      </dsp:txBody>
      <dsp:txXfrm>
        <a:off x="1985680" y="304151"/>
        <a:ext cx="3624401" cy="1537625"/>
      </dsp:txXfrm>
    </dsp:sp>
    <dsp:sp modelId="{91088D38-F932-431D-93BA-9B85A55AD0E9}">
      <dsp:nvSpPr>
        <dsp:cNvPr id="0" name=""/>
        <dsp:cNvSpPr/>
      </dsp:nvSpPr>
      <dsp:spPr>
        <a:xfrm>
          <a:off x="6241606" y="304151"/>
          <a:ext cx="1537625" cy="1537625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936B23-DB3C-4761-9FAA-D47F159DCCAD}">
      <dsp:nvSpPr>
        <dsp:cNvPr id="0" name=""/>
        <dsp:cNvSpPr/>
      </dsp:nvSpPr>
      <dsp:spPr>
        <a:xfrm>
          <a:off x="6564508" y="627052"/>
          <a:ext cx="891822" cy="8918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8BA0EE-2165-436E-85BC-311F9BDA3554}">
      <dsp:nvSpPr>
        <dsp:cNvPr id="0" name=""/>
        <dsp:cNvSpPr/>
      </dsp:nvSpPr>
      <dsp:spPr>
        <a:xfrm>
          <a:off x="8108722" y="304151"/>
          <a:ext cx="3624401" cy="1537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nsolas" panose="020B0609020204030204" pitchFamily="49" charset="0"/>
              <a:cs typeface="Consolas" panose="020B0609020204030204" pitchFamily="49" charset="0"/>
            </a:rPr>
            <a:t>Using the proposed approach, they can </a:t>
          </a:r>
          <a:r>
            <a:rPr lang="en-US" sz="1800" b="1" kern="1200" dirty="0">
              <a:latin typeface="Consolas" panose="020B0609020204030204" pitchFamily="49" charset="0"/>
              <a:cs typeface="Consolas" panose="020B0609020204030204" pitchFamily="49" charset="0"/>
            </a:rPr>
            <a:t>optimize both properties </a:t>
          </a:r>
          <a:r>
            <a:rPr lang="en-US" sz="1800" kern="1200" dirty="0">
              <a:latin typeface="Consolas" panose="020B0609020204030204" pitchFamily="49" charset="0"/>
              <a:cs typeface="Consolas" panose="020B0609020204030204" pitchFamily="49" charset="0"/>
            </a:rPr>
            <a:t>through careful management of invariants during partitions.</a:t>
          </a:r>
        </a:p>
      </dsp:txBody>
      <dsp:txXfrm>
        <a:off x="8108722" y="304151"/>
        <a:ext cx="3624401" cy="1537625"/>
      </dsp:txXfrm>
    </dsp:sp>
    <dsp:sp modelId="{4763A987-8F04-47D3-BCC8-D85DF452FF1A}">
      <dsp:nvSpPr>
        <dsp:cNvPr id="0" name=""/>
        <dsp:cNvSpPr/>
      </dsp:nvSpPr>
      <dsp:spPr>
        <a:xfrm>
          <a:off x="118564" y="2596238"/>
          <a:ext cx="1537625" cy="1537625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072723-16B4-41A2-B0C0-19E275C076C9}">
      <dsp:nvSpPr>
        <dsp:cNvPr id="0" name=""/>
        <dsp:cNvSpPr/>
      </dsp:nvSpPr>
      <dsp:spPr>
        <a:xfrm>
          <a:off x="441465" y="2919140"/>
          <a:ext cx="891822" cy="89182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B72990-7667-4BD7-83CD-F513D662CC32}">
      <dsp:nvSpPr>
        <dsp:cNvPr id="0" name=""/>
        <dsp:cNvSpPr/>
      </dsp:nvSpPr>
      <dsp:spPr>
        <a:xfrm>
          <a:off x="1985680" y="2596238"/>
          <a:ext cx="3624401" cy="1537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nsolas" panose="020B0609020204030204" pitchFamily="49" charset="0"/>
              <a:cs typeface="Consolas" panose="020B0609020204030204" pitchFamily="49" charset="0"/>
            </a:rPr>
            <a:t>“</a:t>
          </a:r>
          <a:r>
            <a:rPr lang="en-US" sz="1800" b="1" kern="1200" dirty="0">
              <a:latin typeface="Consolas" panose="020B0609020204030204" pitchFamily="49" charset="0"/>
              <a:cs typeface="Consolas" panose="020B0609020204030204" pitchFamily="49" charset="0"/>
            </a:rPr>
            <a:t>CAP is not about choosing what you lose — it’s about understanding what you’re willing to give up, and for how long</a:t>
          </a:r>
          <a:r>
            <a:rPr lang="en-US" sz="1800" kern="1200" dirty="0">
              <a:latin typeface="Consolas" panose="020B0609020204030204" pitchFamily="49" charset="0"/>
              <a:cs typeface="Consolas" panose="020B0609020204030204" pitchFamily="49" charset="0"/>
            </a:rPr>
            <a:t>.”</a:t>
          </a:r>
        </a:p>
      </dsp:txBody>
      <dsp:txXfrm>
        <a:off x="1985680" y="2596238"/>
        <a:ext cx="3624401" cy="1537625"/>
      </dsp:txXfrm>
    </dsp:sp>
    <dsp:sp modelId="{B76D073E-C6B8-4D24-98E4-ECC857F262A9}">
      <dsp:nvSpPr>
        <dsp:cNvPr id="0" name=""/>
        <dsp:cNvSpPr/>
      </dsp:nvSpPr>
      <dsp:spPr>
        <a:xfrm>
          <a:off x="6241606" y="2596238"/>
          <a:ext cx="1537625" cy="1537625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8679BF-BF19-4729-8ACB-069E17A7513C}">
      <dsp:nvSpPr>
        <dsp:cNvPr id="0" name=""/>
        <dsp:cNvSpPr/>
      </dsp:nvSpPr>
      <dsp:spPr>
        <a:xfrm>
          <a:off x="6564508" y="2919140"/>
          <a:ext cx="891822" cy="89182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5FDAC-7BAF-4F6B-889E-1279DB5D723B}">
      <dsp:nvSpPr>
        <dsp:cNvPr id="0" name=""/>
        <dsp:cNvSpPr/>
      </dsp:nvSpPr>
      <dsp:spPr>
        <a:xfrm>
          <a:off x="8108722" y="2596238"/>
          <a:ext cx="3624401" cy="1537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Consolas" panose="020B0609020204030204" pitchFamily="49" charset="0"/>
              <a:cs typeface="Consolas" panose="020B0609020204030204" pitchFamily="49" charset="0"/>
            </a:rPr>
            <a:t>Strong systems are not the ones that avoid partitions — they are the ones that </a:t>
          </a:r>
          <a:r>
            <a:rPr lang="en-US" sz="1800" b="1" kern="1200" dirty="0">
              <a:latin typeface="Consolas" panose="020B0609020204030204" pitchFamily="49" charset="0"/>
              <a:cs typeface="Consolas" panose="020B0609020204030204" pitchFamily="49" charset="0"/>
            </a:rPr>
            <a:t>handle them gracefully</a:t>
          </a:r>
          <a:r>
            <a:rPr lang="en-US" sz="1800" kern="1200" dirty="0">
              <a:latin typeface="Consolas" panose="020B0609020204030204" pitchFamily="49" charset="0"/>
              <a:cs typeface="Consolas" panose="020B0609020204030204" pitchFamily="49" charset="0"/>
            </a:rPr>
            <a:t>.</a:t>
          </a:r>
        </a:p>
      </dsp:txBody>
      <dsp:txXfrm>
        <a:off x="8108722" y="2596238"/>
        <a:ext cx="3624401" cy="1537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3F2F088-7BAA-DE48-B47F-079F5E9922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377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latin typeface="Helvetica" pitchFamily="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9DB8F4-B80E-4646-A7B4-2FFDC77529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377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latin typeface="Helvetica" pitchFamily="2" charset="0"/>
              </a:defRPr>
            </a:lvl1pPr>
          </a:lstStyle>
          <a:p>
            <a:pPr>
              <a:defRPr/>
            </a:pPr>
            <a:fld id="{0579B91A-EE84-5D4B-87C8-F9573C79E314}" type="datetimeFigureOut">
              <a:rPr lang="en-US"/>
              <a:pPr>
                <a:defRPr/>
              </a:pPr>
              <a:t>10/17/25</a:t>
            </a:fld>
            <a:endParaRPr lang="en-US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C25A34D-1DBF-AA47-AF3D-4D66B4836C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859BF9E-F2F1-6C49-994E-B5C76A90BE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029128-3365-5F4D-9962-B8B99989C6E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377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latin typeface="Helvetica" pitchFamily="2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CC53F2-F83F-6947-ABDF-27706EDC5C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377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latin typeface="Helvetica" pitchFamily="2" charset="0"/>
              </a:defRPr>
            </a:lvl1pPr>
          </a:lstStyle>
          <a:p>
            <a:pPr>
              <a:defRPr/>
            </a:pPr>
            <a:fld id="{2550DFEC-E11E-2047-96B4-DF4A9DA2F65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2" charset="0"/>
        <a:ea typeface="+mn-ea"/>
        <a:cs typeface="+mn-cs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2" charset="0"/>
        <a:ea typeface="+mn-ea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2" charset="0"/>
        <a:ea typeface="+mn-ea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2" charset="0"/>
        <a:ea typeface="+mn-ea"/>
        <a:cs typeface="+mn-cs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 pitchFamily="2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50DFEC-E11E-2047-96B4-DF4A9DA2F65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921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50DFEC-E11E-2047-96B4-DF4A9DA2F656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991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compensation:</a:t>
            </a:r>
          </a:p>
          <a:p>
            <a:r>
              <a:rPr lang="en-US" dirty="0"/>
              <a:t>The </a:t>
            </a:r>
            <a:r>
              <a:rPr lang="en-US" b="1" dirty="0"/>
              <a:t>final state</a:t>
            </a:r>
            <a:r>
              <a:rPr lang="en-US" dirty="0"/>
              <a:t> of the system ≈ what it would have been </a:t>
            </a:r>
            <a:r>
              <a:rPr lang="en-US" i="1" dirty="0"/>
              <a:t>if the mistake never happened</a:t>
            </a:r>
            <a:r>
              <a:rPr lang="en-US" dirty="0"/>
              <a:t>.</a:t>
            </a:r>
          </a:p>
          <a:p>
            <a:r>
              <a:rPr lang="en-US" dirty="0"/>
              <a:t>Even if that means doing refunds, sending apologies, or giving discounts — the outcome should feel </a:t>
            </a:r>
            <a:r>
              <a:rPr lang="en-US" i="1" dirty="0"/>
              <a:t>equivalent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idea leads to a formal concept from databases: </a:t>
            </a:r>
            <a:r>
              <a:rPr lang="en-US" b="1" dirty="0"/>
              <a:t>Sagas</a:t>
            </a:r>
            <a:r>
              <a:rPr lang="en-US" dirty="0"/>
              <a:t>.</a:t>
            </a:r>
          </a:p>
          <a:p>
            <a:r>
              <a:rPr lang="en-US" dirty="0"/>
              <a:t>A </a:t>
            </a:r>
            <a:r>
              <a:rPr lang="en-US" b="1" dirty="0"/>
              <a:t>Saga</a:t>
            </a:r>
            <a:r>
              <a:rPr lang="en-US" dirty="0"/>
              <a:t> = one large transaction broken into smaller steps (</a:t>
            </a:r>
            <a:r>
              <a:rPr lang="en-US" dirty="0" err="1"/>
              <a:t>subtransactions</a:t>
            </a:r>
            <a:r>
              <a:rPr lang="en-US" dirty="0"/>
              <a:t>).</a:t>
            </a:r>
            <a:br>
              <a:rPr lang="en-US" dirty="0"/>
            </a:br>
            <a:r>
              <a:rPr lang="en-US" dirty="0"/>
              <a:t>Each </a:t>
            </a:r>
            <a:r>
              <a:rPr lang="en-US" dirty="0" err="1"/>
              <a:t>subtransaction</a:t>
            </a:r>
            <a:r>
              <a:rPr lang="en-US" dirty="0"/>
              <a:t> </a:t>
            </a:r>
            <a:r>
              <a:rPr lang="en-US" i="1" dirty="0"/>
              <a:t>commits independently</a:t>
            </a:r>
            <a:r>
              <a:rPr lang="en-US" dirty="0"/>
              <a:t>, but if something goes wrong later, a </a:t>
            </a:r>
            <a:r>
              <a:rPr lang="en-US" b="1" dirty="0"/>
              <a:t>compensating transaction</a:t>
            </a:r>
            <a:r>
              <a:rPr lang="en-US" dirty="0"/>
              <a:t> reverses it.</a:t>
            </a:r>
          </a:p>
          <a:p>
            <a:r>
              <a:rPr lang="en-US" dirty="0"/>
              <a:t>Example (Payroll Update Saga):</a:t>
            </a:r>
          </a:p>
          <a:p>
            <a:r>
              <a:rPr lang="en-US" dirty="0"/>
              <a:t>✅ Update employee salary.</a:t>
            </a:r>
          </a:p>
          <a:p>
            <a:r>
              <a:rPr lang="en-US" dirty="0"/>
              <a:t>✅ Send paycheck.</a:t>
            </a:r>
          </a:p>
          <a:p>
            <a:r>
              <a:rPr lang="en-US" dirty="0"/>
              <a:t>❌ Company realizes a mistake — now run compensation:</a:t>
            </a:r>
          </a:p>
          <a:p>
            <a:pPr lvl="1"/>
            <a:r>
              <a:rPr lang="en-US" dirty="0"/>
              <a:t>Revert salary entry.</a:t>
            </a:r>
          </a:p>
          <a:p>
            <a:pPr lvl="1"/>
            <a:r>
              <a:rPr lang="en-US" dirty="0"/>
              <a:t>Deduct overpaid amount next cycle.</a:t>
            </a:r>
          </a:p>
          <a:p>
            <a:r>
              <a:rPr lang="en-US" dirty="0"/>
              <a:t>Goal: Avoid </a:t>
            </a:r>
            <a:r>
              <a:rPr lang="en-US" i="1" dirty="0"/>
              <a:t>cascading aborts</a:t>
            </a:r>
            <a:r>
              <a:rPr lang="en-US" dirty="0"/>
              <a:t> (don’t undo every transaction that depended on the bad one).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50DFEC-E11E-2047-96B4-DF4A9DA2F656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33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Bounded inconsistency</a:t>
            </a:r>
            <a:r>
              <a:rPr lang="en-US" dirty="0"/>
              <a:t>: It’s acceptable as long as the “damage” is limited and recoverable.</a:t>
            </a:r>
          </a:p>
          <a:p>
            <a:r>
              <a:rPr lang="en-US" b="1" dirty="0"/>
              <a:t>Compensation mechanisms</a:t>
            </a:r>
            <a:r>
              <a:rPr lang="en-US" dirty="0"/>
              <a:t>: Legal, financial, or operational corrections are used later.</a:t>
            </a:r>
          </a:p>
          <a:p>
            <a:r>
              <a:rPr lang="en-US" b="1" dirty="0"/>
              <a:t>Human tolerance for eventual correction</a:t>
            </a:r>
            <a:r>
              <a:rPr lang="en-US" dirty="0"/>
              <a:t>: Customers may pay overdraft fees later — this is </a:t>
            </a:r>
            <a:r>
              <a:rPr lang="en-US" i="1" dirty="0"/>
              <a:t>eventual consistency in finance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Check Kiting” — The Extreme Example</a:t>
            </a:r>
          </a:p>
          <a:p>
            <a:r>
              <a:rPr lang="en-US" dirty="0"/>
              <a:t>The paper mentions </a:t>
            </a:r>
            <a:r>
              <a:rPr lang="en-US" b="1" dirty="0"/>
              <a:t>check kiting</a:t>
            </a:r>
            <a:r>
              <a:rPr lang="en-US" dirty="0"/>
              <a:t>, a fraud tactic exploiting partitions:</a:t>
            </a:r>
          </a:p>
          <a:p>
            <a:r>
              <a:rPr lang="en-US" dirty="0"/>
              <a:t>A customer writes checks or withdraws money from multiple branches </a:t>
            </a:r>
            <a:r>
              <a:rPr lang="en-US" b="1" dirty="0"/>
              <a:t>before they sync</a:t>
            </a:r>
            <a:r>
              <a:rPr lang="en-US" dirty="0"/>
              <a:t>, effectively spending the same money twice.</a:t>
            </a:r>
          </a:p>
          <a:p>
            <a:r>
              <a:rPr lang="en-US" dirty="0"/>
              <a:t>Eventually, when systems sync:</a:t>
            </a:r>
          </a:p>
          <a:p>
            <a:r>
              <a:rPr lang="en-US" dirty="0"/>
              <a:t>The overdraft is detected.</a:t>
            </a:r>
          </a:p>
          <a:p>
            <a:r>
              <a:rPr lang="en-US" dirty="0"/>
              <a:t>Compensation = </a:t>
            </a:r>
            <a:r>
              <a:rPr lang="en-US" b="1" dirty="0"/>
              <a:t>legal action</a:t>
            </a:r>
            <a:r>
              <a:rPr lang="en-US" dirty="0"/>
              <a:t>, not data rollback.</a:t>
            </a:r>
          </a:p>
          <a:p>
            <a:r>
              <a:rPr lang="en-US" dirty="0"/>
              <a:t>💬 This shows that:</a:t>
            </a:r>
          </a:p>
          <a:p>
            <a:r>
              <a:rPr lang="en-US" dirty="0"/>
              <a:t>Even when consistency fails temporarily, </a:t>
            </a:r>
            <a:r>
              <a:rPr lang="en-US" i="1" dirty="0"/>
              <a:t>humans and institutions compensate</a:t>
            </a:r>
            <a:r>
              <a:rPr lang="en-US" dirty="0"/>
              <a:t> via non-technical means.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50DFEC-E11E-2047-96B4-DF4A9DA2F65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125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“Brewer’s CAP theorem taught us that distributed systems live in a world of trade-offs — and the best engineers aren’t those who avoid them, but those who design </a:t>
            </a:r>
            <a:r>
              <a:rPr lang="en-US" i="1" dirty="0"/>
              <a:t>intelligently around them</a:t>
            </a:r>
            <a:r>
              <a:rPr lang="en-US" dirty="0"/>
              <a:t>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50DFEC-E11E-2047-96B4-DF4A9DA2F656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293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Philosophy</a:t>
            </a: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Focuses on strong consistency and correctness</a:t>
            </a: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Emphasizes availability and fault tolerance over immediate consistency</a:t>
            </a: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Represent opposite ends of the consistency–availability spectrum</a:t>
            </a:r>
          </a:p>
          <a:p>
            <a:pPr rtl="0" eaLnBrk="1" fontAlgn="t" latinLnBrk="0" hangingPunct="1"/>
            <a:endParaRPr lang="en-US" sz="1200" b="0" i="0" u="none" strike="noStrike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rtl="0" eaLnBrk="1" fontAlgn="t" latinLnBrk="0" hangingPunct="1"/>
            <a:endParaRPr lang="en-US" sz="1200" b="0" i="0" u="none" strike="noStrike" kern="1200" dirty="0">
              <a:solidFill>
                <a:schemeClr val="tx1"/>
              </a:solidFill>
              <a:effectLst/>
              <a:latin typeface="Helvetica" pitchFamily="2" charset="0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Origin</a:t>
            </a: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Long-established approach for relational databases</a:t>
            </a: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Coined in late 1990s to describe new design trends for distributed systems</a:t>
            </a: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CAP explains the trade-offs between consistency and availability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50DFEC-E11E-2047-96B4-DF4A9DA2F65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730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Modern Relevance</a:t>
            </a: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Used in critical, transactional systems (e.g., banking)</a:t>
            </a: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Used in large-scale, distributed cloud systems</a:t>
            </a:r>
          </a:p>
          <a:p>
            <a:pPr rtl="0" eaLnBrk="1" fontAlgn="t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Modern systems often mix ACID and BASE techniques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50DFEC-E11E-2047-96B4-DF4A9DA2F65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12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 -&gt; AP ( always to cart )</a:t>
            </a:r>
          </a:p>
          <a:p>
            <a:r>
              <a:rPr lang="en-US" dirty="0"/>
              <a:t>Bank -&gt; CP ( you don’t withdraw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50DFEC-E11E-2047-96B4-DF4A9DA2F65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54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Amazon -&gt; AP ( always to cart )</a:t>
            </a:r>
          </a:p>
          <a:p>
            <a:r>
              <a:rPr lang="en-US" dirty="0"/>
              <a:t>Bank -&gt; CP ( you don’t withdraw 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50DFEC-E11E-2047-96B4-DF4A9DA2F656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321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Partition is basically when nodes can’t communicate with each other</a:t>
            </a:r>
          </a:p>
          <a:p>
            <a:pPr marL="228600" indent="-228600">
              <a:buAutoNum type="arabicParenR"/>
            </a:pPr>
            <a:r>
              <a:rPr lang="en-US" sz="2000" dirty="0"/>
              <a:t>How do system enters partition mode </a:t>
            </a:r>
          </a:p>
          <a:p>
            <a:pPr marL="228600" indent="-228600">
              <a:buAutoNum type="arabicParenR"/>
            </a:pPr>
            <a:r>
              <a:rPr lang="en-US" sz="2000" dirty="0"/>
              <a:t>What do systems do -&gt; add some extra info, restrict some operations</a:t>
            </a:r>
          </a:p>
          <a:p>
            <a:pPr marL="228600" indent="-228600">
              <a:buAutoNum type="arabicParenR"/>
            </a:pPr>
            <a:r>
              <a:rPr lang="en-US" sz="2000" dirty="0"/>
              <a:t>Based on the design , it will reconcile after the partition and restore consistency. ( using version vectors, sets )</a:t>
            </a:r>
          </a:p>
          <a:p>
            <a:pPr marL="228600" indent="-228600">
              <a:buAutoNum type="arabicParenR"/>
            </a:pPr>
            <a:endParaRPr lang="en-US" sz="2000" dirty="0"/>
          </a:p>
          <a:p>
            <a:pPr marL="228600" indent="-228600">
              <a:buAutoNum type="arabicParenR"/>
            </a:pPr>
            <a:r>
              <a:rPr lang="en-US" sz="2000" dirty="0"/>
              <a:t>In the last step, the system initiates a partition recovery.</a:t>
            </a:r>
          </a:p>
          <a:p>
            <a:pPr marL="228600" indent="-228600">
              <a:buAutoNum type="arabicParenR"/>
            </a:pPr>
            <a:endParaRPr lang="en-US" sz="2000" dirty="0"/>
          </a:p>
          <a:p>
            <a:r>
              <a:rPr lang="en-US" sz="200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The state starts out consistent and remains so until a partition starts. To stay</a:t>
            </a:r>
          </a:p>
          <a:p>
            <a:r>
              <a:rPr lang="en-US" sz="200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available, both sides enter partition mode and continue to execute operations, </a:t>
            </a:r>
            <a:r>
              <a:rPr lang="en-US" sz="200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creat</a:t>
            </a:r>
            <a:r>
              <a:rPr lang="en-US" sz="200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-</a:t>
            </a:r>
          </a:p>
          <a:p>
            <a:r>
              <a:rPr lang="en-US" sz="2000" kern="1200" dirty="0" err="1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ing</a:t>
            </a:r>
            <a:r>
              <a:rPr lang="en-US" sz="200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 concurrent states S1 and S2, which are inconsistent. When the partition ends, the</a:t>
            </a:r>
          </a:p>
          <a:p>
            <a:r>
              <a:rPr lang="en-US" sz="200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truth becomes clear and partition recovery starts. During recovery, the system merges</a:t>
            </a:r>
          </a:p>
          <a:p>
            <a:r>
              <a:rPr lang="en-US" sz="200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S1 and S2 into a consistent state S' and also compensates for any mistakes made during</a:t>
            </a:r>
          </a:p>
          <a:p>
            <a:r>
              <a:rPr lang="en-US" sz="2000" kern="1200" dirty="0">
                <a:solidFill>
                  <a:schemeClr val="tx1"/>
                </a:solidFill>
                <a:effectLst/>
                <a:latin typeface="Helvetica" pitchFamily="2" charset="0"/>
                <a:ea typeface="+mn-ea"/>
                <a:cs typeface="+mn-cs"/>
              </a:rPr>
              <a:t>the partition.</a:t>
            </a:r>
          </a:p>
          <a:p>
            <a:pPr marL="228600" indent="-228600">
              <a:buAutoNum type="arabicParenR"/>
            </a:pPr>
            <a:endParaRPr lang="en-US" sz="2000" dirty="0"/>
          </a:p>
          <a:p>
            <a:pPr marL="228600" indent="-228600">
              <a:buAutoNum type="arabicParenR"/>
            </a:pPr>
            <a:endParaRPr lang="en-US" sz="2000" dirty="0"/>
          </a:p>
          <a:p>
            <a:pPr marL="228600" indent="-228600">
              <a:buAutoNum type="arabicParenR"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50DFEC-E11E-2047-96B4-DF4A9DA2F65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219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50DFEC-E11E-2047-96B4-DF4A9DA2F65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985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Advanced CRDTs can be used in case of Amazon shopping cart where add and delete is useful. </a:t>
            </a:r>
          </a:p>
          <a:p>
            <a:r>
              <a:rPr lang="en-US" dirty="0"/>
              <a:t>The total number of operations after the reconciliation is greater than or equal to the number of operations before partition.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50DFEC-E11E-2047-96B4-DF4A9DA2F656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962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list of operations which can break the rules are called invariants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50DFEC-E11E-2047-96B4-DF4A9DA2F656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265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1" y="3645157"/>
            <a:ext cx="9871710" cy="9762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6A8697-A3E3-1B4B-A083-BDD310C7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Friday, October 17,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FF3FC-C568-3A4F-A7C2-BB440F2E58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77A756-9FDD-1541-B901-BF89E90049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54379F0-92D2-B849-85CF-D31BEFCCA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7210" y="2729401"/>
            <a:ext cx="10813709" cy="914400"/>
          </a:xfrm>
        </p:spPr>
        <p:txBody>
          <a:bodyPr/>
          <a:lstStyle>
            <a:lvl1pPr>
              <a:defRPr sz="48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7854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8638"/>
            <a:ext cx="5972148" cy="482248"/>
          </a:xfrm>
          <a:prstGeom prst="rect">
            <a:avLst/>
          </a:prstGeom>
          <a:solidFill>
            <a:schemeClr val="tx1"/>
          </a:solidFill>
        </p:spPr>
        <p:txBody>
          <a:bodyPr wrap="none" lIns="822960" rIns="182880" anchor="ctr">
            <a:spAutoFit/>
          </a:bodyPr>
          <a:lstStyle>
            <a:lvl1pPr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920" y="1299845"/>
            <a:ext cx="9883140" cy="4438015"/>
          </a:xfrm>
        </p:spPr>
        <p:txBody>
          <a:bodyPr numCol="3" spcCol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6A8697-A3E3-1B4B-A083-BDD310C7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Friday, October 17,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FF3FC-C568-3A4F-A7C2-BB440F2E58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77A756-9FDD-1541-B901-BF89E90049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99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8638"/>
            <a:ext cx="5972148" cy="482248"/>
          </a:xfrm>
          <a:prstGeom prst="rect">
            <a:avLst/>
          </a:prstGeom>
          <a:solidFill>
            <a:schemeClr val="tx1"/>
          </a:solidFill>
        </p:spPr>
        <p:txBody>
          <a:bodyPr wrap="none" lIns="822960" rIns="182880" anchor="ctr">
            <a:spAutoFit/>
          </a:bodyPr>
          <a:lstStyle>
            <a:lvl1pPr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299845"/>
            <a:ext cx="2788920" cy="4438015"/>
          </a:xfrm>
        </p:spPr>
        <p:txBody>
          <a:bodyPr anchor="ctr"/>
          <a:lstStyle>
            <a:lvl1pPr algn="ctr">
              <a:defRPr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6A8697-A3E3-1B4B-A083-BDD310C7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Friday, October 17,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FF3FC-C568-3A4F-A7C2-BB440F2E58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77A756-9FDD-1541-B901-BF89E90049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1CB6F5-FD3D-B845-83D7-93F0CEF1FD5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41420" y="1299845"/>
            <a:ext cx="7037070" cy="443801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298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8606"/>
            <a:ext cx="5972148" cy="482312"/>
          </a:xfrm>
          <a:prstGeom prst="rect">
            <a:avLst/>
          </a:prstGeom>
          <a:solidFill>
            <a:schemeClr val="tx1"/>
          </a:solidFill>
        </p:spPr>
        <p:txBody>
          <a:bodyPr wrap="none" lIns="822960" rIns="182880" anchor="ctr">
            <a:spAutoFit/>
          </a:bodyPr>
          <a:lstStyle>
            <a:lvl1pPr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920" y="1299845"/>
            <a:ext cx="9871710" cy="443801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6A8697-A3E3-1B4B-A083-BDD310C7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Friday, October 17,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FF3FC-C568-3A4F-A7C2-BB440F2E58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77A756-9FDD-1541-B901-BF89E90049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66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8638"/>
            <a:ext cx="5972148" cy="482248"/>
          </a:xfrm>
          <a:prstGeom prst="rect">
            <a:avLst/>
          </a:prstGeom>
          <a:solidFill>
            <a:schemeClr val="tx1"/>
          </a:solidFill>
        </p:spPr>
        <p:txBody>
          <a:bodyPr wrap="none" lIns="822960" rIns="182880" anchor="ctr">
            <a:spAutoFit/>
          </a:bodyPr>
          <a:lstStyle>
            <a:lvl1pPr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920" y="1299845"/>
            <a:ext cx="9883140" cy="4438015"/>
          </a:xfrm>
        </p:spPr>
        <p:txBody>
          <a:bodyPr numCol="2" spcCol="18288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6A8697-A3E3-1B4B-A083-BDD310C7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Friday, October 17,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FF3FC-C568-3A4F-A7C2-BB440F2E58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77A756-9FDD-1541-B901-BF89E90049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72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8638"/>
            <a:ext cx="5972148" cy="482248"/>
          </a:xfrm>
          <a:prstGeom prst="rect">
            <a:avLst/>
          </a:prstGeom>
          <a:solidFill>
            <a:schemeClr val="tx1"/>
          </a:solidFill>
        </p:spPr>
        <p:txBody>
          <a:bodyPr wrap="none" lIns="822960" rIns="182880" anchor="ctr">
            <a:spAutoFit/>
          </a:bodyPr>
          <a:lstStyle>
            <a:lvl1pPr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920" y="1299845"/>
            <a:ext cx="9883140" cy="4438015"/>
          </a:xfrm>
        </p:spPr>
        <p:txBody>
          <a:bodyPr numCol="3" spcCol="18288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6A8697-A3E3-1B4B-A083-BDD310C7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Friday, October 17,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FF3FC-C568-3A4F-A7C2-BB440F2E58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77A756-9FDD-1541-B901-BF89E90049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75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8638"/>
            <a:ext cx="5972148" cy="482248"/>
          </a:xfrm>
          <a:prstGeom prst="rect">
            <a:avLst/>
          </a:prstGeom>
          <a:solidFill>
            <a:schemeClr val="tx1"/>
          </a:solidFill>
        </p:spPr>
        <p:txBody>
          <a:bodyPr wrap="none" lIns="822960" rIns="182880" anchor="ctr">
            <a:spAutoFit/>
          </a:bodyPr>
          <a:lstStyle>
            <a:lvl1pPr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299845"/>
            <a:ext cx="2800350" cy="4438015"/>
          </a:xfrm>
        </p:spPr>
        <p:txBody>
          <a:bodyPr anchor="ctr"/>
          <a:lstStyle>
            <a:lvl1pPr algn="ctr"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6A8697-A3E3-1B4B-A083-BDD310C7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Friday, October 17,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FF3FC-C568-3A4F-A7C2-BB440F2E58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77A756-9FDD-1541-B901-BF89E90049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11CB6F5-FD3D-B845-83D7-93F0CEF1FD5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41420" y="1299845"/>
            <a:ext cx="7037070" cy="44380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64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906A28-4454-E540-980D-B4F783173F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0391213" y="6206761"/>
            <a:ext cx="1375059" cy="226885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C0E43521-C154-2647-A50F-BD549D3E42CF}"/>
              </a:ext>
            </a:extLst>
          </p:cNvPr>
          <p:cNvSpPr txBox="1">
            <a:spLocks/>
          </p:cNvSpPr>
          <p:nvPr/>
        </p:nvSpPr>
        <p:spPr>
          <a:xfrm>
            <a:off x="828675" y="6099175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26F987DD-1124-8242-B9D8-393FDBCF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5BC35C-58BC-0E47-B523-57C381FC1FE6}" type="datetime2">
              <a:rPr lang="en-US"/>
              <a:pPr>
                <a:defRPr/>
              </a:pPr>
              <a:t>Friday, October 17, 2025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5E38263-AA57-F64D-BDCD-EB7CD48DD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954C1-B7AD-934C-AE16-E65815E0B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377A56-679D-1747-9650-200F86485E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309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6A8697-A3E3-1B4B-A083-BDD310C7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Friday, October 17,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FF3FC-C568-3A4F-A7C2-BB440F2E58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77A756-9FDD-1541-B901-BF89E90049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F676EBE-D970-F04C-B8AE-786E01455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1" y="3645157"/>
            <a:ext cx="9871710" cy="9762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C895C056-4336-E247-BCF8-66181629D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7210" y="2729401"/>
            <a:ext cx="10813709" cy="914400"/>
          </a:xfrm>
        </p:spPr>
        <p:txBody>
          <a:bodyPr/>
          <a:lstStyle>
            <a:lvl1pPr>
              <a:defRPr sz="48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9239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8638"/>
            <a:ext cx="5972148" cy="482248"/>
          </a:xfrm>
          <a:prstGeom prst="rect">
            <a:avLst/>
          </a:prstGeom>
          <a:solidFill>
            <a:schemeClr val="tx1"/>
          </a:solidFill>
        </p:spPr>
        <p:txBody>
          <a:bodyPr wrap="none" lIns="822960" rIns="182880" anchor="ctr">
            <a:spAutoFit/>
          </a:bodyPr>
          <a:lstStyle>
            <a:lvl1pPr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920" y="1299845"/>
            <a:ext cx="9883140" cy="443801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6A8697-A3E3-1B4B-A083-BDD310C7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Friday, October 17,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FF3FC-C568-3A4F-A7C2-BB440F2E58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77A756-9FDD-1541-B901-BF89E90049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1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98638"/>
            <a:ext cx="5972148" cy="482248"/>
          </a:xfrm>
          <a:prstGeom prst="rect">
            <a:avLst/>
          </a:prstGeom>
          <a:solidFill>
            <a:schemeClr val="tx1"/>
          </a:solidFill>
        </p:spPr>
        <p:txBody>
          <a:bodyPr wrap="none" lIns="822960" rIns="182880" anchor="ctr">
            <a:spAutoFit/>
          </a:bodyPr>
          <a:lstStyle>
            <a:lvl1pPr>
              <a:defRPr sz="28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920" y="1299845"/>
            <a:ext cx="9883140" cy="4438015"/>
          </a:xfrm>
        </p:spPr>
        <p:txBody>
          <a:bodyPr numCol="2" spcCol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96A8697-A3E3-1B4B-A083-BDD310C77A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79594" y="6230462"/>
            <a:ext cx="2743200" cy="366712"/>
          </a:xfr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E3EC5E23-45B7-704F-BE45-CADC7CCD9036}" type="datetime2">
              <a:rPr lang="en-US" smtClean="0"/>
              <a:pPr>
                <a:defRPr/>
              </a:pPr>
              <a:t>Friday, October 17, 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FF3FC-C568-3A4F-A7C2-BB440F2E58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94720" y="6241097"/>
            <a:ext cx="522288" cy="365125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C52D624-4A89-1444-9783-D08DF978A0A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77A756-9FDD-1541-B901-BF89E90049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69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D0D97-B071-C148-9036-86499577D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8815" y="6224905"/>
            <a:ext cx="40560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377" eaLnBrk="1" fontAlgn="auto" hangingPunct="1">
              <a:spcBef>
                <a:spcPts val="0"/>
              </a:spcBef>
              <a:spcAft>
                <a:spcPts val="0"/>
              </a:spcAft>
              <a:defRPr sz="14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193AF7C1-9145-5745-AFDF-868B12D25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468630"/>
            <a:ext cx="9128125" cy="75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DE585573-8857-2147-AFDA-C608CDBBFC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9128125" cy="396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US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D7868-2810-E844-B83F-968AD4C89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79594" y="6230462"/>
            <a:ext cx="2743200" cy="366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914377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>
              <a:defRPr/>
            </a:pPr>
            <a:fld id="{86B0CECE-ADBD-E046-9E00-15B1E455C3C8}" type="datetime2">
              <a:rPr lang="en-US" smtClean="0"/>
              <a:pPr>
                <a:defRPr/>
              </a:pPr>
              <a:t>Friday, October 17, 2025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E6E644-0CD5-9A48-BE0A-B093210F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4720" y="6224270"/>
            <a:ext cx="522288" cy="365125"/>
          </a:xfrm>
          <a:prstGeom prst="rect">
            <a:avLst/>
          </a:prstGeom>
        </p:spPr>
        <p:txBody>
          <a:bodyPr anchor="b" anchorCtr="0"/>
          <a:lstStyle>
            <a:lvl1pPr algn="ctr" defTabSz="914377" eaLnBrk="1" fontAlgn="auto" hangingPunct="1">
              <a:spcBef>
                <a:spcPts val="0"/>
              </a:spcBef>
              <a:spcAft>
                <a:spcPts val="0"/>
              </a:spcAft>
              <a:defRPr sz="1400" b="0" i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>
              <a:defRPr/>
            </a:pPr>
            <a:fld id="{E59E93EA-64E5-EF41-9853-47B1C09F55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52" r:id="rId2"/>
    <p:sldLayoutId id="2147483854" r:id="rId3"/>
    <p:sldLayoutId id="2147483855" r:id="rId4"/>
    <p:sldLayoutId id="2147483853" r:id="rId5"/>
    <p:sldLayoutId id="2147483862" r:id="rId6"/>
  </p:sldLayoutIdLst>
  <p:hf sldNum="0" hdr="0" dt="0"/>
  <p:txStyles>
    <p:titleStyle>
      <a:lvl1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  <a:lvl2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2pPr>
      <a:lvl3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3pPr>
      <a:lvl4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4pPr>
      <a:lvl5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5pPr>
      <a:lvl6pPr marL="4572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6pPr>
      <a:lvl7pPr marL="9144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7pPr>
      <a:lvl8pPr marL="13716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8pPr>
      <a:lvl9pPr marL="18288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9pPr>
    </p:titleStyle>
    <p:bodyStyle>
      <a:lvl1pPr algn="l" defTabSz="912813" rtl="0" eaLnBrk="1" fontAlgn="base" hangingPunct="1">
        <a:lnSpc>
          <a:spcPct val="120000"/>
        </a:lnSpc>
        <a:spcBef>
          <a:spcPts val="1000"/>
        </a:spcBef>
        <a:spcAft>
          <a:spcPts val="600"/>
        </a:spcAft>
        <a:buFont typeface="Arial" panose="020B0604020202020204" pitchFamily="34" charset="0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42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14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5986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58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D0D97-B071-C148-9036-86499577D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48815" y="6224905"/>
            <a:ext cx="40560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377" eaLnBrk="1" fontAlgn="auto" hangingPunct="1">
              <a:spcBef>
                <a:spcPts val="0"/>
              </a:spcBef>
              <a:spcAft>
                <a:spcPts val="0"/>
              </a:spcAft>
              <a:defRPr sz="1400" cap="all" baseline="0">
                <a:solidFill>
                  <a:srgbClr val="FFFFFF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193AF7C1-9145-5745-AFDF-868B12D25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468630"/>
            <a:ext cx="9128125" cy="75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DE585573-8857-2147-AFDA-C608CDBBFC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9128125" cy="396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D7868-2810-E844-B83F-968AD4C89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79594" y="6230462"/>
            <a:ext cx="2743200" cy="3667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defTabSz="914377" eaLnBrk="1" fontAlgn="auto" hangingPunct="1">
              <a:spcBef>
                <a:spcPts val="0"/>
              </a:spcBef>
              <a:spcAft>
                <a:spcPts val="0"/>
              </a:spcAft>
              <a:defRPr sz="1200" b="0" i="0">
                <a:solidFill>
                  <a:schemeClr val="bg2"/>
                </a:solidFill>
                <a:latin typeface="Helvetica" pitchFamily="2" charset="0"/>
              </a:defRPr>
            </a:lvl1pPr>
          </a:lstStyle>
          <a:p>
            <a:pPr>
              <a:defRPr/>
            </a:pPr>
            <a:fld id="{86B0CECE-ADBD-E046-9E00-15B1E455C3C8}" type="datetime2">
              <a:rPr lang="en-US" smtClean="0"/>
              <a:pPr>
                <a:defRPr/>
              </a:pPr>
              <a:t>Friday, October 17, 2025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AE6E644-0CD5-9A48-BE0A-B093210F4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4720" y="6224270"/>
            <a:ext cx="522288" cy="365125"/>
          </a:xfrm>
          <a:prstGeom prst="rect">
            <a:avLst/>
          </a:prstGeom>
        </p:spPr>
        <p:txBody>
          <a:bodyPr anchor="b" anchorCtr="0"/>
          <a:lstStyle>
            <a:lvl1pPr algn="ctr" defTabSz="914377" eaLnBrk="1" fontAlgn="auto" hangingPunct="1">
              <a:spcBef>
                <a:spcPts val="0"/>
              </a:spcBef>
              <a:spcAft>
                <a:spcPts val="0"/>
              </a:spcAft>
              <a:defRPr sz="1400" b="0" i="0" baseline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pPr>
              <a:defRPr/>
            </a:pPr>
            <a:fld id="{E59E93EA-64E5-EF41-9853-47B1C09F55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1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58" r:id="rId2"/>
    <p:sldLayoutId id="2147483859" r:id="rId3"/>
    <p:sldLayoutId id="2147483860" r:id="rId4"/>
    <p:sldLayoutId id="2147483861" r:id="rId5"/>
  </p:sldLayoutIdLst>
  <p:hf sldNum="0" hdr="0" dt="0"/>
  <p:txStyles>
    <p:titleStyle>
      <a:lvl1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  <a:lvl2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2pPr>
      <a:lvl3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3pPr>
      <a:lvl4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4pPr>
      <a:lvl5pPr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5pPr>
      <a:lvl6pPr marL="4572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6pPr>
      <a:lvl7pPr marL="9144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7pPr>
      <a:lvl8pPr marL="13716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8pPr>
      <a:lvl9pPr marL="1828800" algn="l" defTabSz="91281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2" charset="0"/>
        </a:defRPr>
      </a:lvl9pPr>
    </p:titleStyle>
    <p:bodyStyle>
      <a:lvl1pPr algn="l" defTabSz="912813" rtl="0" eaLnBrk="1" fontAlgn="base" hangingPunct="1">
        <a:lnSpc>
          <a:spcPct val="120000"/>
        </a:lnSpc>
        <a:spcBef>
          <a:spcPts val="1000"/>
        </a:spcBef>
        <a:spcAft>
          <a:spcPts val="600"/>
        </a:spcAft>
        <a:buFont typeface="Arial" panose="020B0604020202020204" pitchFamily="34" charset="0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42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14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5986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5813" indent="-227013" algn="l" defTabSz="912813" rtl="0" eaLnBrk="1" fontAlgn="base" hangingPunct="1">
        <a:lnSpc>
          <a:spcPct val="120000"/>
        </a:lnSpc>
        <a:spcBef>
          <a:spcPts val="5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33150D-0429-2744-B2DF-06C0D017A9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2659" y="749679"/>
            <a:ext cx="11390051" cy="5118461"/>
          </a:xfrm>
        </p:spPr>
        <p:txBody>
          <a:bodyPr/>
          <a:lstStyle/>
          <a:p>
            <a:pPr algn="ctr"/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CAP Twelve Years Later: How the “Rules” Have Change</a:t>
            </a:r>
          </a:p>
          <a:p>
            <a:r>
              <a:rPr lang="en-US" sz="2800" b="0" dirty="0">
                <a:latin typeface="Consolas" panose="020B0609020204030204" pitchFamily="49" charset="0"/>
                <a:cs typeface="Consolas" panose="020B0609020204030204" pitchFamily="49" charset="0"/>
              </a:rPr>
              <a:t>Author : Eric Brewer, University of California, Berkeley</a:t>
            </a:r>
          </a:p>
          <a:p>
            <a:pPr algn="r"/>
            <a:r>
              <a:rPr lang="en-US" sz="2800" b="0" dirty="0">
                <a:latin typeface="Consolas" panose="020B0609020204030204" pitchFamily="49" charset="0"/>
                <a:cs typeface="Consolas" panose="020B0609020204030204" pitchFamily="49" charset="0"/>
              </a:rPr>
              <a:t>				Presenters : 			</a:t>
            </a:r>
          </a:p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en-US" sz="2800" b="0" dirty="0">
                <a:latin typeface="Consolas" panose="020B0609020204030204" pitchFamily="49" charset="0"/>
                <a:cs typeface="Consolas" panose="020B0609020204030204" pitchFamily="49" charset="0"/>
              </a:rPr>
              <a:t>Hitesh Kumar</a:t>
            </a:r>
          </a:p>
          <a:p>
            <a:pPr marL="457200" indent="-457200" algn="r">
              <a:buFont typeface="Arial" panose="020B0604020202020204" pitchFamily="34" charset="0"/>
              <a:buChar char="•"/>
            </a:pPr>
            <a:r>
              <a:rPr lang="en-US" sz="2800" b="0" dirty="0">
                <a:latin typeface="Consolas" panose="020B0609020204030204" pitchFamily="49" charset="0"/>
                <a:cs typeface="Consolas" panose="020B0609020204030204" pitchFamily="49" charset="0"/>
              </a:rPr>
              <a:t>Saurav Mohanty</a:t>
            </a:r>
          </a:p>
          <a:p>
            <a:pPr algn="r"/>
            <a:r>
              <a:rPr lang="en-US" sz="2800" b="0" dirty="0">
                <a:latin typeface="Consolas" panose="020B0609020204030204" pitchFamily="49" charset="0"/>
                <a:cs typeface="Consolas" panose="020B0609020204030204" pitchFamily="49" charset="0"/>
              </a:rPr>
              <a:t>October 23</a:t>
            </a:r>
            <a:r>
              <a:rPr lang="en-US" sz="2800" b="0" baseline="30000" dirty="0">
                <a:latin typeface="Consolas" panose="020B0609020204030204" pitchFamily="49" charset="0"/>
                <a:cs typeface="Consolas" panose="020B0609020204030204" pitchFamily="49" charset="0"/>
              </a:rPr>
              <a:t>rd</a:t>
            </a:r>
            <a:r>
              <a:rPr lang="en-US" sz="2800" b="0" dirty="0">
                <a:latin typeface="Consolas" panose="020B0609020204030204" pitchFamily="49" charset="0"/>
                <a:cs typeface="Consolas" panose="020B0609020204030204" pitchFamily="49" charset="0"/>
              </a:rPr>
              <a:t> 2025</a:t>
            </a:r>
          </a:p>
          <a:p>
            <a:pPr algn="ctr"/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748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793C05-5543-A443-842E-B3E38CC81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696"/>
            <a:ext cx="4959050" cy="48013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Partition Recovery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B6A9C-F429-A146-A0B3-8033072D1D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2C60EC-7CE4-F148-9D7A-6C2F5043392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0639" y="947676"/>
            <a:ext cx="10711543" cy="480131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Two Main Recovery Challenges : 1. Consistency 2. Compensation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D558D3-72C5-5C71-3630-CF9E5864960D}"/>
              </a:ext>
            </a:extLst>
          </p:cNvPr>
          <p:cNvSpPr txBox="1"/>
          <p:nvPr/>
        </p:nvSpPr>
        <p:spPr>
          <a:xfrm>
            <a:off x="510639" y="1595021"/>
            <a:ext cx="1087779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Some systems can’t automatically resolve all conflicts.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u="sng" dirty="0">
                <a:latin typeface="Consolas" panose="020B0609020204030204" pitchFamily="49" charset="0"/>
                <a:cs typeface="Consolas" panose="020B0609020204030204" pitchFamily="49" charset="0"/>
              </a:rPr>
              <a:t>Commutative Replicated Data Types (CRDTs)</a:t>
            </a:r>
            <a:r>
              <a:rPr lang="en-US" sz="2400" u="sng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2400" u="sng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Amazon’s shopping cart — when the partition heals, the final cart is the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of both sides’ items (so deleted items might reappear)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CRDTs ensure: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Commutative property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every update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moves upward on a lattice,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Advanced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CRDTs even allow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adds and deletes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using </a:t>
            </a:r>
            <a:r>
              <a:rPr lang="en-US" sz="2400" i="1" dirty="0">
                <a:latin typeface="Consolas" panose="020B0609020204030204" pitchFamily="49" charset="0"/>
                <a:cs typeface="Consolas" panose="020B0609020204030204" pitchFamily="49" charset="0"/>
              </a:rPr>
              <a:t>two internal sets.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69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BDEE8-B92A-6AE7-1A98-32D189B5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0021"/>
            <a:ext cx="5536131" cy="536237"/>
          </a:xfrm>
        </p:spPr>
        <p:txBody>
          <a:bodyPr/>
          <a:lstStyle/>
          <a:p>
            <a:r>
              <a:rPr lang="en-US" sz="320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CRDTs - Commutative </a:t>
            </a:r>
            <a:endParaRPr lang="en-US" sz="3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D7B12-6473-986D-A1DE-23AA5B90E9F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98D59B-E7DF-D764-96F3-47E3FE53D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441138"/>
              </p:ext>
            </p:extLst>
          </p:nvPr>
        </p:nvGraphicFramePr>
        <p:xfrm>
          <a:off x="587864" y="1248899"/>
          <a:ext cx="10051303" cy="4373425"/>
        </p:xfrm>
        <a:graphic>
          <a:graphicData uri="http://schemas.openxmlformats.org/drawingml/2006/table">
            <a:tbl>
              <a:tblPr/>
              <a:tblGrid>
                <a:gridCol w="2512826">
                  <a:extLst>
                    <a:ext uri="{9D8B030D-6E8A-4147-A177-3AD203B41FA5}">
                      <a16:colId xmlns:a16="http://schemas.microsoft.com/office/drawing/2014/main" val="2191616189"/>
                    </a:ext>
                  </a:extLst>
                </a:gridCol>
                <a:gridCol w="2822090">
                  <a:extLst>
                    <a:ext uri="{9D8B030D-6E8A-4147-A177-3AD203B41FA5}">
                      <a16:colId xmlns:a16="http://schemas.microsoft.com/office/drawing/2014/main" val="2768686518"/>
                    </a:ext>
                  </a:extLst>
                </a:gridCol>
                <a:gridCol w="2709876">
                  <a:extLst>
                    <a:ext uri="{9D8B030D-6E8A-4147-A177-3AD203B41FA5}">
                      <a16:colId xmlns:a16="http://schemas.microsoft.com/office/drawing/2014/main" val="1087520159"/>
                    </a:ext>
                  </a:extLst>
                </a:gridCol>
                <a:gridCol w="2006511">
                  <a:extLst>
                    <a:ext uri="{9D8B030D-6E8A-4147-A177-3AD203B41FA5}">
                      <a16:colId xmlns:a16="http://schemas.microsoft.com/office/drawing/2014/main" val="531616038"/>
                    </a:ext>
                  </a:extLst>
                </a:gridCol>
              </a:tblGrid>
              <a:tr h="41467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1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Scenario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8562" marR="98562" marT="65708" marB="6570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1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Replica 1 (Node A)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8562" marR="98562" marT="65708" marB="6570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1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Replica 2 (Node B)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8562" marR="98562" marT="65708" marB="6570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800" b="1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Final Merge</a:t>
                      </a:r>
                      <a:endParaRPr lang="en-US" sz="1800" dirty="0">
                        <a:solidFill>
                          <a:srgbClr val="1B1C1D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8562" marR="98562" marT="65708" marB="6570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851702"/>
                  </a:ext>
                </a:extLst>
              </a:tr>
              <a:tr h="384276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b="1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Initial Value</a:t>
                      </a:r>
                      <a:endParaRPr lang="en-US" sz="1600">
                        <a:solidFill>
                          <a:srgbClr val="1B1C1D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8562" marR="98562" marT="65708" marB="6570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Counter $C = 5$</a:t>
                      </a:r>
                    </a:p>
                  </a:txBody>
                  <a:tcPr marL="98562" marR="98562" marT="65708" marB="6570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Counter $C = 5$</a:t>
                      </a:r>
                      <a:endParaRPr lang="en-US" sz="1600" dirty="0">
                        <a:solidFill>
                          <a:srgbClr val="1B1C1D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8562" marR="98562" marT="65708" marB="6570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N/A</a:t>
                      </a:r>
                    </a:p>
                  </a:txBody>
                  <a:tcPr marL="98562" marR="98562" marT="65708" marB="6570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11711"/>
                  </a:ext>
                </a:extLst>
              </a:tr>
              <a:tr h="838335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b="1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Concurrent Updates</a:t>
                      </a:r>
                      <a:endParaRPr lang="en-US" sz="1600">
                        <a:solidFill>
                          <a:srgbClr val="1B1C1D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8562" marR="98562" marT="65708" marB="6570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$A$: Increment C by $1 -&gt;  6$</a:t>
                      </a:r>
                    </a:p>
                  </a:txBody>
                  <a:tcPr marL="98562" marR="98562" marT="65708" marB="6570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B: Add $3 to C  -&gt; $8</a:t>
                      </a:r>
                      <a:endParaRPr lang="en-US" sz="1600" dirty="0">
                        <a:solidFill>
                          <a:srgbClr val="1B1C1D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8562" marR="98562" marT="65708" marB="6570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endParaRPr lang="en-US" sz="1600" dirty="0">
                        <a:solidFill>
                          <a:srgbClr val="1B1C1D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8562" marR="98562" marT="65708" marB="6570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731062"/>
                  </a:ext>
                </a:extLst>
              </a:tr>
              <a:tr h="114104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b="1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Update Order on Merge</a:t>
                      </a:r>
                      <a:endParaRPr lang="en-US" sz="1600">
                        <a:solidFill>
                          <a:srgbClr val="1B1C1D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8562" marR="98562" marT="65708" marB="6570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b="1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Applies $A$ then $B$:</a:t>
                      </a:r>
                      <a:r>
                        <a:rPr lang="en-US" sz="1600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$5 -&gt; {1}  + 6 -&gt; 6 + {3} -&gt; {9}$</a:t>
                      </a:r>
                      <a:endParaRPr lang="en-US" sz="1600" dirty="0">
                        <a:solidFill>
                          <a:srgbClr val="1B1C1D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8562" marR="98562" marT="65708" marB="6570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b="1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Applies $B$ then $A$:</a:t>
                      </a:r>
                      <a:r>
                        <a:rPr lang="en-US" sz="1600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$5 -&gt; 5 +  {3}  -&gt;  8 + {1} -&gt; {9}$</a:t>
                      </a:r>
                      <a:endParaRPr lang="en-US" sz="1600" dirty="0">
                        <a:solidFill>
                          <a:srgbClr val="1B1C1D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8562" marR="98562" marT="65708" marB="6570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9</a:t>
                      </a:r>
                      <a:endParaRPr lang="en-US" sz="1600" dirty="0">
                        <a:solidFill>
                          <a:srgbClr val="1B1C1D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8562" marR="98562" marT="65708" marB="6570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778980"/>
                  </a:ext>
                </a:extLst>
              </a:tr>
              <a:tr h="159509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b="1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Conclusion</a:t>
                      </a:r>
                      <a:endParaRPr lang="en-US" sz="1600">
                        <a:solidFill>
                          <a:srgbClr val="1B1C1D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8562" marR="98562" marT="65708" marB="6570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The final value is $9$, regardless of which replica's update was applied first. The operations commute.</a:t>
                      </a:r>
                    </a:p>
                  </a:txBody>
                  <a:tcPr marL="98562" marR="98562" marT="65708" marB="6570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rtl="0">
                        <a:buNone/>
                      </a:pPr>
                      <a:endParaRPr lang="en-US" sz="16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98562" marR="98562" marT="65708" marB="6570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rtl="0">
                        <a:buNone/>
                      </a:pPr>
                      <a:endParaRPr lang="en-US" sz="1600" dirty="0">
                        <a:solidFill>
                          <a:srgbClr val="1B1C1D"/>
                        </a:solidFill>
                        <a:effectLst/>
                        <a:latin typeface="Google Sans Text"/>
                      </a:endParaRPr>
                    </a:p>
                  </a:txBody>
                  <a:tcPr marL="98562" marR="98562" marT="65708" marB="65708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8094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5011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D11C4-4CA8-391C-A508-F23C95D22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E1C7-0980-3640-9516-CD59D3B91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0021"/>
            <a:ext cx="7570342" cy="536237"/>
          </a:xfrm>
        </p:spPr>
        <p:txBody>
          <a:bodyPr/>
          <a:lstStyle/>
          <a:p>
            <a:r>
              <a:rPr lang="en-US" sz="320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CRDTs – Upward Lattice &amp; Sets</a:t>
            </a:r>
            <a:endParaRPr lang="en-US" sz="32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A1177-8A77-C9CE-B140-8D883564073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69895E-31B9-E1A6-D272-44D9D58BBDF4}"/>
              </a:ext>
            </a:extLst>
          </p:cNvPr>
          <p:cNvSpPr txBox="1"/>
          <p:nvPr/>
        </p:nvSpPr>
        <p:spPr>
          <a:xfrm>
            <a:off x="471055" y="1344044"/>
            <a:ext cx="1145309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Once operations are observed and applied by a replica, the object's state will always take into consideration that operation.</a:t>
            </a:r>
            <a:endParaRPr lang="en-US" sz="2000" b="0" i="0" dirty="0">
              <a:solidFill>
                <a:srgbClr val="0C0D0E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C0D0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C0D0E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Once an operation is applied, it will never be un-applied.</a:t>
            </a: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C0D0E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Deleting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” something doesn’t erase history; it adds a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new event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saying, ‘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this item was deleted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’. The full system state is still larger than before — it knows 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more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not less.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More advanced CRDTs  can handle both additions and deletions safely — by internally tracking which elements were added and which were removed.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569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1A9D8-1AB6-577D-CC8D-CD80743B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4FFC-13F2-F51A-F266-EA487D2C5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398"/>
            <a:ext cx="6525087" cy="48013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Compensating for mistakes</a:t>
            </a:r>
            <a:endParaRPr lang="en-US" sz="3200" dirty="0">
              <a:solidFill>
                <a:schemeClr val="tx1">
                  <a:lumMod val="10000"/>
                  <a:lumOff val="9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8C4A5-F2A2-7C17-DFF9-3EFAADC1B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648" y="1209992"/>
            <a:ext cx="11704616" cy="4438015"/>
          </a:xfrm>
        </p:spPr>
        <p:txBody>
          <a:bodyPr/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When the partition heals, the system must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fix those mistakes : 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his process is called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compensation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— restoring correctness and user trust.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During partition mode, the system keeps a log of all actions that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might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have broken rules which are called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invariants</a:t>
            </a:r>
            <a:r>
              <a:rPr lang="en-US" sz="2000" i="1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Example invariants: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“A flight cannot have more passengers than seats.”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“A bank account balance can’t go below zero.”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F54DE7-A19E-4701-AACD-3E51EF8FD03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07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B3529-6C34-3403-870A-17DF292E2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F99A5-ABC0-9FF2-AD07-805F03125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398"/>
            <a:ext cx="6525087" cy="48013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Compensating for mistakes</a:t>
            </a:r>
            <a:endParaRPr lang="en-US" sz="3200" dirty="0">
              <a:solidFill>
                <a:schemeClr val="tx1">
                  <a:lumMod val="10000"/>
                  <a:lumOff val="9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DC16F-EF12-323C-C2C6-A401F4549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648" y="1209992"/>
            <a:ext cx="11704616" cy="4438015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Analogy — Understanding Externalized Mistakes : 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🍺  + 📞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Even if you delete the calls from your phone, your ex/boss still remembers.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Likewise, in distributed systems, once an operation is externalized — you can’t just roll it back, you must compensate for it.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52867D-248D-1293-EDAD-14194CE685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93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5B6D3-85F0-A414-ADBD-40D788A01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1C392-7E08-5A23-50E0-23D252C9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398"/>
            <a:ext cx="6525087" cy="48013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Compensating for mistakes</a:t>
            </a:r>
            <a:endParaRPr lang="en-US" sz="3200" dirty="0">
              <a:solidFill>
                <a:schemeClr val="tx1">
                  <a:lumMod val="10000"/>
                  <a:lumOff val="9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2D0479B-AAA0-5642-496A-3BF1492D87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9775246"/>
              </p:ext>
            </p:extLst>
          </p:nvPr>
        </p:nvGraphicFramePr>
        <p:xfrm>
          <a:off x="310718" y="1103051"/>
          <a:ext cx="11461071" cy="465189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820357">
                  <a:extLst>
                    <a:ext uri="{9D8B030D-6E8A-4147-A177-3AD203B41FA5}">
                      <a16:colId xmlns:a16="http://schemas.microsoft.com/office/drawing/2014/main" val="2415574372"/>
                    </a:ext>
                  </a:extLst>
                </a:gridCol>
                <a:gridCol w="3820357">
                  <a:extLst>
                    <a:ext uri="{9D8B030D-6E8A-4147-A177-3AD203B41FA5}">
                      <a16:colId xmlns:a16="http://schemas.microsoft.com/office/drawing/2014/main" val="977996790"/>
                    </a:ext>
                  </a:extLst>
                </a:gridCol>
                <a:gridCol w="3820357">
                  <a:extLst>
                    <a:ext uri="{9D8B030D-6E8A-4147-A177-3AD203B41FA5}">
                      <a16:colId xmlns:a16="http://schemas.microsoft.com/office/drawing/2014/main" val="3439996460"/>
                    </a:ext>
                  </a:extLst>
                </a:gridCol>
              </a:tblGrid>
              <a:tr h="7656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Strategy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Example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430855"/>
                  </a:ext>
                </a:extLst>
              </a:tr>
              <a:tr h="8763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Last writer wins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Keep the latest change, ignore older 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Latest profile update overwrites older 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7529658"/>
                  </a:ext>
                </a:extLst>
              </a:tr>
              <a:tr h="8763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Merge operations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Combine both changes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Merge two shopping carts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2202530"/>
                  </a:ext>
                </a:extLst>
              </a:tr>
              <a:tr h="125731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Human escalation</a:t>
                      </a:r>
                      <a:endParaRPr 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Ask a person to fix conflicts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Airline staff reassigns seats for overbooked passengers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3652439"/>
                  </a:ext>
                </a:extLst>
              </a:tr>
              <a:tr h="8763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Automated compensation</a:t>
                      </a:r>
                      <a:endParaRPr lang="en-US" sz="200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Undo or repair externalized effects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Refund a duplicate charge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27501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52D467-EBD9-2955-3AA0-AA02AF1749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48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2BDF5-D56E-E76D-159C-E90F87109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99696"/>
            <a:ext cx="6589987" cy="480131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How do Real Systems Cope ?</a:t>
            </a:r>
            <a:endParaRPr lang="en-US" dirty="0">
              <a:solidFill>
                <a:schemeClr val="tx1">
                  <a:lumMod val="10000"/>
                  <a:lumOff val="9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201D0-BB56-7BAE-B8DA-7270E4DF7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861" y="1073602"/>
            <a:ext cx="10352830" cy="4827577"/>
          </a:xfrm>
        </p:spPr>
        <p:txBody>
          <a:bodyPr/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Compensation issues in an Automated Teller Machine (ATM)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Balance can’t be less than 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Modern ATMs use a bounded compromise called “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stand-in mode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This limits the withdrawal to $200.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0EE20-4EA4-6BFD-15F3-4D2A6BE8D9C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5F1D45-B79A-1A5D-C102-E335DD649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515073"/>
              </p:ext>
            </p:extLst>
          </p:nvPr>
        </p:nvGraphicFramePr>
        <p:xfrm>
          <a:off x="532186" y="1659116"/>
          <a:ext cx="6140876" cy="205504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070438">
                  <a:extLst>
                    <a:ext uri="{9D8B030D-6E8A-4147-A177-3AD203B41FA5}">
                      <a16:colId xmlns:a16="http://schemas.microsoft.com/office/drawing/2014/main" val="3435612603"/>
                    </a:ext>
                  </a:extLst>
                </a:gridCol>
                <a:gridCol w="3070438">
                  <a:extLst>
                    <a:ext uri="{9D8B030D-6E8A-4147-A177-3AD203B41FA5}">
                      <a16:colId xmlns:a16="http://schemas.microsoft.com/office/drawing/2014/main" val="4220349836"/>
                    </a:ext>
                  </a:extLst>
                </a:gridCol>
              </a:tblGrid>
              <a:tr h="62552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Operation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Can violate invariant?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1440747"/>
                  </a:ext>
                </a:extLst>
              </a:tr>
              <a:tr h="476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Deposit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❌ No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478986"/>
                  </a:ext>
                </a:extLst>
              </a:tr>
              <a:tr h="476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Check Balance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❌ No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6535248"/>
                  </a:ext>
                </a:extLst>
              </a:tr>
              <a:tr h="47650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Withdraw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✅ Yes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4235271"/>
                  </a:ext>
                </a:extLst>
              </a:tr>
            </a:tbl>
          </a:graphicData>
        </a:graphic>
      </p:graphicFrame>
      <p:sp>
        <p:nvSpPr>
          <p:cNvPr id="7" name="AutoShape 2" descr="Generated image">
            <a:extLst>
              <a:ext uri="{FF2B5EF4-FFF2-40B4-BE49-F238E27FC236}">
                <a16:creationId xmlns:a16="http://schemas.microsoft.com/office/drawing/2014/main" id="{2B69C560-FAA7-F8F6-9DB1-C7BC775DC6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Generated image">
            <a:extLst>
              <a:ext uri="{FF2B5EF4-FFF2-40B4-BE49-F238E27FC236}">
                <a16:creationId xmlns:a16="http://schemas.microsoft.com/office/drawing/2014/main" id="{0A087DD4-1090-10A5-5D00-52B5C46A86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Generated image">
            <a:extLst>
              <a:ext uri="{FF2B5EF4-FFF2-40B4-BE49-F238E27FC236}">
                <a16:creationId xmlns:a16="http://schemas.microsoft.com/office/drawing/2014/main" id="{164C4E5B-724A-99AA-085B-48B3608092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A diagram of a diagram&#10;&#10;AI-generated content may be incorrect.">
            <a:extLst>
              <a:ext uri="{FF2B5EF4-FFF2-40B4-BE49-F238E27FC236}">
                <a16:creationId xmlns:a16="http://schemas.microsoft.com/office/drawing/2014/main" id="{A247D256-EB87-76E7-BFD7-BD170958D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910" y="1659116"/>
            <a:ext cx="4120629" cy="27470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56338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C3D6F-5743-8C83-A3B6-7D38EB569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42E6-7FEB-CE7E-176E-54EB17195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398"/>
            <a:ext cx="3184526" cy="48013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Conclusion </a:t>
            </a:r>
            <a:endParaRPr lang="en-US" sz="3200" dirty="0">
              <a:solidFill>
                <a:schemeClr val="tx1">
                  <a:lumMod val="10000"/>
                  <a:lumOff val="9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70E5317A-D345-5EA2-C1CB-7EF9B75679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1805373"/>
              </p:ext>
            </p:extLst>
          </p:nvPr>
        </p:nvGraphicFramePr>
        <p:xfrm>
          <a:off x="248575" y="1209992"/>
          <a:ext cx="11851689" cy="4438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256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36F55-1409-D545-B4CD-72558B8A4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1996"/>
            <a:ext cx="4406014" cy="535531"/>
          </a:xfrm>
        </p:spPr>
        <p:txBody>
          <a:bodyPr/>
          <a:lstStyle/>
          <a:p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Introduction   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78D61FFF-5DE5-0F26-1F2D-8DB3B13CC3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8344102"/>
              </p:ext>
            </p:extLst>
          </p:nvPr>
        </p:nvGraphicFramePr>
        <p:xfrm>
          <a:off x="395648" y="1209992"/>
          <a:ext cx="11386449" cy="4438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B6A9C-F429-A146-A0B3-8033072D1D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5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22D52-77FD-25CF-B8CC-A2D4F9D79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D0CFE-DD36-A2AF-C28C-5AB18F6D4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1996"/>
            <a:ext cx="5762155" cy="535531"/>
          </a:xfrm>
        </p:spPr>
        <p:txBody>
          <a:bodyPr/>
          <a:lstStyle/>
          <a:p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ACID vs BASE vs CAP 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7A76D20-B48C-47E4-3B9A-DA21EC47E8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9559158"/>
              </p:ext>
            </p:extLst>
          </p:nvPr>
        </p:nvGraphicFramePr>
        <p:xfrm>
          <a:off x="385010" y="1015998"/>
          <a:ext cx="11483716" cy="4779321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732548">
                  <a:extLst>
                    <a:ext uri="{9D8B030D-6E8A-4147-A177-3AD203B41FA5}">
                      <a16:colId xmlns:a16="http://schemas.microsoft.com/office/drawing/2014/main" val="2325559371"/>
                    </a:ext>
                  </a:extLst>
                </a:gridCol>
                <a:gridCol w="3005756">
                  <a:extLst>
                    <a:ext uri="{9D8B030D-6E8A-4147-A177-3AD203B41FA5}">
                      <a16:colId xmlns:a16="http://schemas.microsoft.com/office/drawing/2014/main" val="107856384"/>
                    </a:ext>
                  </a:extLst>
                </a:gridCol>
                <a:gridCol w="3515617">
                  <a:extLst>
                    <a:ext uri="{9D8B030D-6E8A-4147-A177-3AD203B41FA5}">
                      <a16:colId xmlns:a16="http://schemas.microsoft.com/office/drawing/2014/main" val="4160160753"/>
                    </a:ext>
                  </a:extLst>
                </a:gridCol>
                <a:gridCol w="3229795">
                  <a:extLst>
                    <a:ext uri="{9D8B030D-6E8A-4147-A177-3AD203B41FA5}">
                      <a16:colId xmlns:a16="http://schemas.microsoft.com/office/drawing/2014/main" val="1818120309"/>
                    </a:ext>
                  </a:extLst>
                </a:gridCol>
              </a:tblGrid>
              <a:tr h="75838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Aspect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ACID (Traditional Databases)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BASE (High Availability Systems)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 anchor="ctr"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CAP Relationship / Notes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 anchor="ctr"/>
                </a:tc>
                <a:extLst>
                  <a:ext uri="{0D108BD9-81ED-4DB2-BD59-A6C34878D82A}">
                    <a16:rowId xmlns:a16="http://schemas.microsoft.com/office/drawing/2014/main" val="2000434287"/>
                  </a:ext>
                </a:extLst>
              </a:tr>
              <a:tr h="1546338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Full Form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– Atomicity</a:t>
                      </a:r>
                      <a:b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 – Consistency</a:t>
                      </a:r>
                      <a:b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 – Isolation</a:t>
                      </a:r>
                      <a:b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 – Durability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 – Basically Available</a:t>
                      </a:r>
                      <a:b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 – Soft State</a:t>
                      </a:r>
                      <a:b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 – Eventually Consistent</a:t>
                      </a:r>
                    </a:p>
                  </a:txBody>
                  <a:tcPr marL="8896" marR="8896" marT="8896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 – Consistency</a:t>
                      </a:r>
                      <a:b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 – Availability</a:t>
                      </a:r>
                      <a:b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</a:b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 – Partition Tolerance</a:t>
                      </a:r>
                    </a:p>
                  </a:txBody>
                  <a:tcPr marL="8896" marR="8896" marT="8896" marB="0"/>
                </a:tc>
                <a:extLst>
                  <a:ext uri="{0D108BD9-81ED-4DB2-BD59-A6C34878D82A}">
                    <a16:rowId xmlns:a16="http://schemas.microsoft.com/office/drawing/2014/main" val="2974930484"/>
                  </a:ext>
                </a:extLst>
              </a:tr>
              <a:tr h="1130775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Atomicity (A)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Transactions are all-or-nothing; simplifies recovery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Atomic operations still desirable locally for stability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Atomicity helps both sides of a partition recover consistently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extLst>
                  <a:ext uri="{0D108BD9-81ED-4DB2-BD59-A6C34878D82A}">
                    <a16:rowId xmlns:a16="http://schemas.microsoft.com/office/drawing/2014/main" val="3219266371"/>
                  </a:ext>
                </a:extLst>
              </a:tr>
              <a:tr h="1343828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Consistency (C)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Ensures all database rules (e.g., unique keys, referential integrity) hold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Temporary inconsistencies allowed; data converges over time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CAP’s C = single-copy consistency, a subset of ACID’s consistency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extLst>
                  <a:ext uri="{0D108BD9-81ED-4DB2-BD59-A6C34878D82A}">
                    <a16:rowId xmlns:a16="http://schemas.microsoft.com/office/drawing/2014/main" val="1061664775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FF665B-67B5-3828-4B7D-C9DFEC0C4D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2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9E528-17AD-4A98-516E-4BC7C07BB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46D8D-C67D-1183-48FD-F9B95E70A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1996"/>
            <a:ext cx="5762155" cy="535531"/>
          </a:xfrm>
        </p:spPr>
        <p:txBody>
          <a:bodyPr/>
          <a:lstStyle/>
          <a:p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ACID vs BASE vs CAP 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90FD5-ACB6-A135-CA9B-4101AD71752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C3A0B23-0251-4F7F-8D60-9107B09A74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1626547"/>
              </p:ext>
            </p:extLst>
          </p:nvPr>
        </p:nvGraphicFramePr>
        <p:xfrm>
          <a:off x="253557" y="1083369"/>
          <a:ext cx="11684885" cy="4691261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825763">
                  <a:extLst>
                    <a:ext uri="{9D8B030D-6E8A-4147-A177-3AD203B41FA5}">
                      <a16:colId xmlns:a16="http://schemas.microsoft.com/office/drawing/2014/main" val="1759103641"/>
                    </a:ext>
                  </a:extLst>
                </a:gridCol>
                <a:gridCol w="3286374">
                  <a:extLst>
                    <a:ext uri="{9D8B030D-6E8A-4147-A177-3AD203B41FA5}">
                      <a16:colId xmlns:a16="http://schemas.microsoft.com/office/drawing/2014/main" val="3156793131"/>
                    </a:ext>
                  </a:extLst>
                </a:gridCol>
                <a:gridCol w="3286374">
                  <a:extLst>
                    <a:ext uri="{9D8B030D-6E8A-4147-A177-3AD203B41FA5}">
                      <a16:colId xmlns:a16="http://schemas.microsoft.com/office/drawing/2014/main" val="4236149768"/>
                    </a:ext>
                  </a:extLst>
                </a:gridCol>
                <a:gridCol w="3286374">
                  <a:extLst>
                    <a:ext uri="{9D8B030D-6E8A-4147-A177-3AD203B41FA5}">
                      <a16:colId xmlns:a16="http://schemas.microsoft.com/office/drawing/2014/main" val="351592180"/>
                    </a:ext>
                  </a:extLst>
                </a:gridCol>
              </a:tblGrid>
              <a:tr h="1378009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Isolation (I)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Transactions execute as if serially ordered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Weaker isolation; may allow concurrent updates with compensation later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Isolation breaks during partitions → only one side can operate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extLst>
                  <a:ext uri="{0D108BD9-81ED-4DB2-BD59-A6C34878D82A}">
                    <a16:rowId xmlns:a16="http://schemas.microsoft.com/office/drawing/2014/main" val="3311403488"/>
                  </a:ext>
                </a:extLst>
              </a:tr>
              <a:tr h="1272746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Durability (D)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Once committed, data is permanent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May avoid strict durability via soft state to reduce cost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Durable operations might need reversal if invariants are violated during partition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extLst>
                  <a:ext uri="{0D108BD9-81ED-4DB2-BD59-A6C34878D82A}">
                    <a16:rowId xmlns:a16="http://schemas.microsoft.com/office/drawing/2014/main" val="228465177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Eventual Consistency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Not supported — consistency is immediate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Fundamental principle; all replicas converge eventually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Enables high availability under partitions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extLst>
                  <a:ext uri="{0D108BD9-81ED-4DB2-BD59-A6C34878D82A}">
                    <a16:rowId xmlns:a16="http://schemas.microsoft.com/office/drawing/2014/main" val="3168603473"/>
                  </a:ext>
                </a:extLst>
              </a:tr>
              <a:tr h="1126106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Partition Handling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Cannot maintain ACID guarantees during network partitions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Designed to continue operation even when partitions occur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endParaRPr lang="en-US" sz="1600" u="none" strike="noStrike" dirty="0"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pPr algn="ctr" fontAlgn="t">
                        <a:buNone/>
                      </a:pPr>
                      <a:r>
                        <a:rPr lang="en-US" sz="1600" u="none" strike="noStrike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Partition recovery reconciles states and restores consistency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8896" marR="8896" marT="8896" marB="0"/>
                </a:tc>
                <a:extLst>
                  <a:ext uri="{0D108BD9-81ED-4DB2-BD59-A6C34878D82A}">
                    <a16:rowId xmlns:a16="http://schemas.microsoft.com/office/drawing/2014/main" val="143148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299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D66C6-7185-31C5-599E-787AD2E57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0E76A-4985-03F1-CA5E-167D8D9C6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1996"/>
            <a:ext cx="3953968" cy="535531"/>
          </a:xfrm>
        </p:spPr>
        <p:txBody>
          <a:bodyPr/>
          <a:lstStyle/>
          <a:p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 Theorem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E695F-B2C9-EF40-5CDE-55DD243F8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648" y="1209992"/>
            <a:ext cx="10337455" cy="4438015"/>
          </a:xfrm>
        </p:spPr>
        <p:txBody>
          <a:bodyPr/>
          <a:lstStyle/>
          <a:p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System can have at most two of three desirable properties: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Consistency (C)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High availability (A)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Tolerance to network partitions (P)</a:t>
            </a:r>
          </a:p>
          <a:p>
            <a:endParaRPr lang="en-US" sz="2800" b="1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AEE27-2842-F36E-D3D8-8851433C55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59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B934D-12FE-1B1A-9F79-1FF578788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B571E-F832-3B6D-DE21-F96C8D8C8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970"/>
            <a:ext cx="3684233" cy="535531"/>
          </a:xfrm>
        </p:spPr>
        <p:txBody>
          <a:bodyPr/>
          <a:lstStyle/>
          <a:p>
            <a:r>
              <a:rPr lang="en-US" sz="3200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F29B7-5D71-C328-345F-0E82679C6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14" y="686072"/>
            <a:ext cx="11607494" cy="4438015"/>
          </a:xfrm>
        </p:spPr>
        <p:txBody>
          <a:bodyPr/>
          <a:lstStyle/>
          <a:p>
            <a:pPr algn="ctr"/>
            <a:r>
              <a:rPr lang="en-US" b="1" u="sng" dirty="0">
                <a:latin typeface="Consolas" panose="020B0609020204030204" pitchFamily="49" charset="0"/>
                <a:cs typeface="Consolas" panose="020B0609020204030204" pitchFamily="49" charset="0"/>
              </a:rPr>
              <a:t>The Inevitable Trade-off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Since a system </a:t>
            </a:r>
            <a:r>
              <a:rPr lang="en-US" sz="2000" b="1" i="1" dirty="0">
                <a:latin typeface="Consolas" panose="020B0609020204030204" pitchFamily="49" charset="0"/>
                <a:cs typeface="Consolas" panose="020B0609020204030204" pitchFamily="49" charset="0"/>
              </a:rPr>
              <a:t>must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have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its designers are forced to choose between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C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(Consistency) and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(Availability) during a network partition.</a:t>
            </a:r>
          </a:p>
          <a:p>
            <a:endParaRPr lang="en-US" sz="2000" b="1" u="sng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b="1" u="sng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BB6E9-E439-4F3F-F35F-9D775DFF3D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AD3065A-7097-FD17-6DC5-F7CCA2B75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334001"/>
              </p:ext>
            </p:extLst>
          </p:nvPr>
        </p:nvGraphicFramePr>
        <p:xfrm>
          <a:off x="110314" y="2365308"/>
          <a:ext cx="11762912" cy="3176881"/>
        </p:xfrm>
        <a:graphic>
          <a:graphicData uri="http://schemas.openxmlformats.org/drawingml/2006/table">
            <a:tbl>
              <a:tblPr/>
              <a:tblGrid>
                <a:gridCol w="2344703">
                  <a:extLst>
                    <a:ext uri="{9D8B030D-6E8A-4147-A177-3AD203B41FA5}">
                      <a16:colId xmlns:a16="http://schemas.microsoft.com/office/drawing/2014/main" val="398766086"/>
                    </a:ext>
                  </a:extLst>
                </a:gridCol>
                <a:gridCol w="1769975">
                  <a:extLst>
                    <a:ext uri="{9D8B030D-6E8A-4147-A177-3AD203B41FA5}">
                      <a16:colId xmlns:a16="http://schemas.microsoft.com/office/drawing/2014/main" val="1097062441"/>
                    </a:ext>
                  </a:extLst>
                </a:gridCol>
                <a:gridCol w="7648234">
                  <a:extLst>
                    <a:ext uri="{9D8B030D-6E8A-4147-A177-3AD203B41FA5}">
                      <a16:colId xmlns:a16="http://schemas.microsoft.com/office/drawing/2014/main" val="5978767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Choice</a:t>
                      </a:r>
                      <a:endParaRPr lang="en-US" sz="2000">
                        <a:solidFill>
                          <a:srgbClr val="1B1C1D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9219" marR="99219" marT="66146" marB="6614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Implication</a:t>
                      </a:r>
                      <a:endParaRPr lang="en-US" sz="2000">
                        <a:solidFill>
                          <a:srgbClr val="1B1C1D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9219" marR="99219" marT="66146" marB="6614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 dirty="0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System Behavior</a:t>
                      </a:r>
                      <a:endParaRPr lang="en-US" sz="2000" dirty="0">
                        <a:solidFill>
                          <a:srgbClr val="1B1C1D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9219" marR="99219" marT="66146" marB="6614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1738999"/>
                  </a:ext>
                </a:extLst>
              </a:tr>
              <a:tr h="1083497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 + C</a:t>
                      </a:r>
                      <a:endParaRPr lang="en-US" sz="2000">
                        <a:solidFill>
                          <a:srgbClr val="1B1C1D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9219" marR="99219" marT="66146" marB="6614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Forfeit </a:t>
                      </a:r>
                      <a:r>
                        <a:rPr lang="en-US" sz="2000" b="1" dirty="0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</a:t>
                      </a:r>
                      <a:endParaRPr lang="en-US" sz="2000" dirty="0">
                        <a:solidFill>
                          <a:srgbClr val="1B1C1D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9219" marR="99219" marT="66146" marB="6614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 a node cannot contact the primary source of truth (due to the partition), it </a:t>
                      </a:r>
                      <a:r>
                        <a:rPr lang="en-US" sz="2000" b="1" dirty="0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must</a:t>
                      </a:r>
                      <a:r>
                        <a:rPr lang="en-US" sz="2000" dirty="0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refuse to process a request (or throw an error) to ensure data integrity.</a:t>
                      </a:r>
                    </a:p>
                  </a:txBody>
                  <a:tcPr marL="99219" marR="99219" marT="66146" marB="6614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5228100"/>
                  </a:ext>
                </a:extLst>
              </a:tr>
              <a:tr h="1414713"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b="1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 + A</a:t>
                      </a:r>
                      <a:endParaRPr lang="en-US" sz="2000">
                        <a:solidFill>
                          <a:srgbClr val="1B1C1D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9219" marR="99219" marT="66146" marB="6614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Forfeit </a:t>
                      </a:r>
                      <a:r>
                        <a:rPr lang="en-US" sz="2000" b="1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</a:t>
                      </a:r>
                      <a:endParaRPr lang="en-US" sz="2000">
                        <a:solidFill>
                          <a:srgbClr val="1B1C1D"/>
                        </a:solidFill>
                        <a:effectLst/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 marL="99219" marR="99219" marT="66146" marB="6614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>
                        <a:buNone/>
                      </a:pPr>
                      <a:r>
                        <a:rPr lang="en-US" sz="2000" dirty="0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If a node cannot contact the primary source of truth, it </a:t>
                      </a:r>
                      <a:r>
                        <a:rPr lang="en-US" sz="2000" b="1" dirty="0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must</a:t>
                      </a:r>
                      <a:r>
                        <a:rPr lang="en-US" sz="2000" dirty="0">
                          <a:solidFill>
                            <a:srgbClr val="1B1C1D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continue to process requests (writes and reads) locally to remain available. This may lead to stale or conflicting data being served until the partition heals.</a:t>
                      </a:r>
                    </a:p>
                  </a:txBody>
                  <a:tcPr marL="99219" marR="99219" marT="66146" marB="66146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5389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896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9F791-2F7C-A375-EBB7-F343A6A72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82DE-8F1B-F878-6D58-365F0585D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398"/>
            <a:ext cx="3776034" cy="48013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 Confusion </a:t>
            </a:r>
            <a:endParaRPr lang="en-US" sz="3200" dirty="0">
              <a:solidFill>
                <a:schemeClr val="tx1">
                  <a:lumMod val="10000"/>
                  <a:lumOff val="9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A5DE5-ACF0-340F-0023-37C06C437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648" y="1209992"/>
            <a:ext cx="10337455" cy="4438015"/>
          </a:xfrm>
        </p:spPr>
        <p:txBody>
          <a:bodyPr/>
          <a:lstStyle/>
          <a:p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The “2 of 3” slogan is too simplistic : Partitions should be treated as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special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temporary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 events, not as the normal operating state.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Partitions are rare, not constant.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“Consistency” and “Availability” aren’t </a:t>
            </a:r>
            <a:r>
              <a:rPr lang="en-US" sz="2200" b="1" dirty="0">
                <a:latin typeface="Consolas" panose="020B0609020204030204" pitchFamily="49" charset="0"/>
                <a:cs typeface="Consolas" panose="020B0609020204030204" pitchFamily="49" charset="0"/>
              </a:rPr>
              <a:t>binary</a:t>
            </a: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Partition tolerance isn’t optional.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The real question is: what happens during a partition?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CAP is not a design algorithm, it’s a thinking framework.</a:t>
            </a:r>
          </a:p>
          <a:p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5DC07-9021-4664-D2F0-27C92FB5E7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8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7DAEDE-A77D-5E44-A565-CC5717B2F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399696"/>
            <a:ext cx="2894121" cy="48013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Examples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DACE8DA5-4B8A-1E6B-0805-9E57C6E3AB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435305"/>
              </p:ext>
            </p:extLst>
          </p:nvPr>
        </p:nvGraphicFramePr>
        <p:xfrm>
          <a:off x="467557" y="1143000"/>
          <a:ext cx="11256886" cy="4390452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5628443">
                  <a:extLst>
                    <a:ext uri="{9D8B030D-6E8A-4147-A177-3AD203B41FA5}">
                      <a16:colId xmlns:a16="http://schemas.microsoft.com/office/drawing/2014/main" val="1598901429"/>
                    </a:ext>
                  </a:extLst>
                </a:gridCol>
                <a:gridCol w="5628443">
                  <a:extLst>
                    <a:ext uri="{9D8B030D-6E8A-4147-A177-3AD203B41FA5}">
                      <a16:colId xmlns:a16="http://schemas.microsoft.com/office/drawing/2014/main" val="2568510995"/>
                    </a:ext>
                  </a:extLst>
                </a:gridCol>
              </a:tblGrid>
              <a:tr h="641412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ea typeface="Segoe UI Symbol" panose="020B0502040204020203" pitchFamily="34" charset="0"/>
                          <a:cs typeface="Consolas" panose="020B0609020204030204" pitchFamily="49" charset="0"/>
                        </a:rPr>
                        <a:t>Example 1 : Shopping Cart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nsolas" panose="020B0609020204030204" pitchFamily="49" charset="0"/>
                          <a:ea typeface="Segoe UI Symbol" panose="020B0502040204020203" pitchFamily="34" charset="0"/>
                          <a:cs typeface="Consolas" panose="020B0609020204030204" pitchFamily="49" charset="0"/>
                        </a:rPr>
                        <a:t>Example 2 : Banking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664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onsolas" panose="020B0609020204030204" pitchFamily="49" charset="0"/>
                          <a:ea typeface="Segoe UI Symbol" panose="020B0502040204020203" pitchFamily="34" charset="0"/>
                          <a:cs typeface="Consolas" panose="020B0609020204030204" pitchFamily="49" charset="0"/>
                        </a:rPr>
                        <a:t>During a partition, do you stop customers from checking out (consistent but unavailable)? </a:t>
                      </a: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onsolas" panose="020B0609020204030204" pitchFamily="49" charset="0"/>
                          <a:ea typeface="Segoe UI Symbol" panose="020B0502040204020203" pitchFamily="34" charset="0"/>
                          <a:cs typeface="Consolas" panose="020B0609020204030204" pitchFamily="49" charset="0"/>
                        </a:rPr>
                        <a:t>Or let them continue and fix inconsistencies later (available but not perfectly consistent)?</a:t>
                      </a:r>
                    </a:p>
                    <a:p>
                      <a:pPr algn="l"/>
                      <a:endParaRPr lang="en-US" sz="2400" dirty="0">
                        <a:latin typeface="Consolas" panose="020B0609020204030204" pitchFamily="49" charset="0"/>
                        <a:ea typeface="Segoe UI Symbol" panose="020B0502040204020203" pitchFamily="34" charset="0"/>
                        <a:cs typeface="Consolas" panose="020B0609020204030204" pitchFamily="49" charset="0"/>
                      </a:endParaRPr>
                    </a:p>
                    <a:p>
                      <a:pPr marL="0" marR="0" lvl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onsolas" panose="020B0609020204030204" pitchFamily="49" charset="0"/>
                          <a:ea typeface="Segoe UI Symbol" panose="020B0502040204020203" pitchFamily="34" charset="0"/>
                          <a:cs typeface="Consolas" panose="020B0609020204030204" pitchFamily="49" charset="0"/>
                        </a:rPr>
                        <a:t>Amazon choses the second — eventual consistency.</a:t>
                      </a:r>
                    </a:p>
                    <a:p>
                      <a:pPr algn="l"/>
                      <a:endParaRPr lang="en-US" sz="2400" dirty="0">
                        <a:latin typeface="Consolas" panose="020B0609020204030204" pitchFamily="49" charset="0"/>
                        <a:ea typeface="Segoe UI Symbol" panose="020B0502040204020203" pitchFamily="34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latin typeface="Consolas" panose="020B0609020204030204" pitchFamily="49" charset="0"/>
                          <a:ea typeface="Segoe UI Symbol" panose="020B0502040204020203" pitchFamily="34" charset="0"/>
                          <a:cs typeface="Consolas" panose="020B0609020204030204" pitchFamily="49" charset="0"/>
                        </a:rPr>
                        <a:t>During a partition, you must stop withdrawals from disconnected branches.</a:t>
                      </a:r>
                    </a:p>
                    <a:p>
                      <a:pPr algn="l"/>
                      <a:endParaRPr lang="en-US" sz="2400" dirty="0">
                        <a:latin typeface="Consolas" panose="020B0609020204030204" pitchFamily="49" charset="0"/>
                        <a:ea typeface="Segoe UI Symbol" panose="020B0502040204020203" pitchFamily="34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400" dirty="0">
                        <a:latin typeface="Consolas" panose="020B0609020204030204" pitchFamily="49" charset="0"/>
                        <a:ea typeface="Segoe UI Symbol" panose="020B0502040204020203" pitchFamily="34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400" dirty="0">
                        <a:latin typeface="Consolas" panose="020B0609020204030204" pitchFamily="49" charset="0"/>
                        <a:ea typeface="Segoe UI Symbol" panose="020B0502040204020203" pitchFamily="34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endParaRPr lang="en-US" sz="2400" dirty="0">
                        <a:latin typeface="Consolas" panose="020B0609020204030204" pitchFamily="49" charset="0"/>
                        <a:ea typeface="Segoe UI Symbol" panose="020B0502040204020203" pitchFamily="34" charset="0"/>
                        <a:cs typeface="Consolas" panose="020B0609020204030204" pitchFamily="49" charset="0"/>
                      </a:endParaRPr>
                    </a:p>
                    <a:p>
                      <a:pPr algn="l"/>
                      <a:r>
                        <a:rPr lang="en-US" sz="2400" dirty="0">
                          <a:latin typeface="Consolas" panose="020B0609020204030204" pitchFamily="49" charset="0"/>
                          <a:ea typeface="Segoe UI Symbol" panose="020B0502040204020203" pitchFamily="34" charset="0"/>
                          <a:cs typeface="Consolas" panose="020B0609020204030204" pitchFamily="49" charset="0"/>
                        </a:rPr>
                        <a:t>That’s a CP choice — sacrificing availability for safety.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788413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B6A9C-F429-A146-A0B3-8033072D1D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52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31C8B2-30FA-DC48-96AF-70CF0D288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99696"/>
            <a:ext cx="5156220" cy="48013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10000"/>
                    <a:lumOff val="9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Managing Partitions 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AB01F11-99F4-E844-9182-F0B919E952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2895047"/>
              </p:ext>
            </p:extLst>
          </p:nvPr>
        </p:nvGraphicFramePr>
        <p:xfrm>
          <a:off x="227289" y="1353429"/>
          <a:ext cx="5971629" cy="416026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549609">
                  <a:extLst>
                    <a:ext uri="{9D8B030D-6E8A-4147-A177-3AD203B41FA5}">
                      <a16:colId xmlns:a16="http://schemas.microsoft.com/office/drawing/2014/main" val="1422027695"/>
                    </a:ext>
                  </a:extLst>
                </a:gridCol>
                <a:gridCol w="3422020">
                  <a:extLst>
                    <a:ext uri="{9D8B030D-6E8A-4147-A177-3AD203B41FA5}">
                      <a16:colId xmlns:a16="http://schemas.microsoft.com/office/drawing/2014/main" val="2208290507"/>
                    </a:ext>
                  </a:extLst>
                </a:gridCol>
              </a:tblGrid>
              <a:tr h="55541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1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9021870"/>
                  </a:ext>
                </a:extLst>
              </a:tr>
              <a:tr h="11185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1. Detect the partition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System realizes that communication between nodes is broken (after timeout).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1117419"/>
                  </a:ext>
                </a:extLst>
              </a:tr>
              <a:tr h="138395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2. Enter partition mode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System temporarily changes how it operates — may restrict certain operations or record extra info.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7235784"/>
                  </a:ext>
                </a:extLst>
              </a:tr>
              <a:tr h="11023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3. Recover when reconnected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When network is restored, system reconciles differences and restores consistency.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914462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B6A9C-F429-A146-A0B3-8033072D1D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0964E2-0517-62C1-83B6-3AF324525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24" y="1892181"/>
            <a:ext cx="5809526" cy="234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99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22850"/>
      </a:dk1>
      <a:lt1>
        <a:srgbClr val="FFBE00"/>
      </a:lt1>
      <a:dk2>
        <a:srgbClr val="0046B9"/>
      </a:dk2>
      <a:lt2>
        <a:srgbClr val="FFCC00"/>
      </a:lt2>
      <a:accent1>
        <a:srgbClr val="00C4B2"/>
      </a:accent1>
      <a:accent2>
        <a:srgbClr val="AADA91"/>
      </a:accent2>
      <a:accent3>
        <a:srgbClr val="FFFF3A"/>
      </a:accent3>
      <a:accent4>
        <a:srgbClr val="022850"/>
      </a:accent4>
      <a:accent5>
        <a:srgbClr val="FFBE00"/>
      </a:accent5>
      <a:accent6>
        <a:srgbClr val="F08A00"/>
      </a:accent6>
      <a:hlink>
        <a:srgbClr val="C1022F"/>
      </a:hlink>
      <a:folHlink>
        <a:srgbClr val="48116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8EF9BC2F-9EFD-104F-8E76-F4D01341EFD6}" vid="{E7D301D1-1DD4-4D45-8467-A8D304790232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22850"/>
      </a:dk1>
      <a:lt1>
        <a:srgbClr val="FFBE00"/>
      </a:lt1>
      <a:dk2>
        <a:srgbClr val="0046B9"/>
      </a:dk2>
      <a:lt2>
        <a:srgbClr val="FFCC00"/>
      </a:lt2>
      <a:accent1>
        <a:srgbClr val="00C4B2"/>
      </a:accent1>
      <a:accent2>
        <a:srgbClr val="AADA91"/>
      </a:accent2>
      <a:accent3>
        <a:srgbClr val="FFFF3A"/>
      </a:accent3>
      <a:accent4>
        <a:srgbClr val="022850"/>
      </a:accent4>
      <a:accent5>
        <a:srgbClr val="FFBE00"/>
      </a:accent5>
      <a:accent6>
        <a:srgbClr val="F08A00"/>
      </a:accent6>
      <a:hlink>
        <a:srgbClr val="C1022F"/>
      </a:hlink>
      <a:folHlink>
        <a:srgbClr val="481168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8EF9BC2F-9EFD-104F-8E76-F4D01341EFD6}" vid="{8003F287-F45E-2F45-A99A-079A517B90F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9968</TotalTime>
  <Words>1961</Words>
  <Application>Microsoft Macintosh PowerPoint</Application>
  <PresentationFormat>Widescreen</PresentationFormat>
  <Paragraphs>287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Helvetica</vt:lpstr>
      <vt:lpstr>Office Theme</vt:lpstr>
      <vt:lpstr>1_Office Theme</vt:lpstr>
      <vt:lpstr>PowerPoint Presentation</vt:lpstr>
      <vt:lpstr>Introduction   </vt:lpstr>
      <vt:lpstr>ACID vs BASE vs CAP  </vt:lpstr>
      <vt:lpstr>ACID vs BASE vs CAP  </vt:lpstr>
      <vt:lpstr>CAP Theorem  </vt:lpstr>
      <vt:lpstr>CAP Theorem</vt:lpstr>
      <vt:lpstr>CAP Confusion </vt:lpstr>
      <vt:lpstr>Examples</vt:lpstr>
      <vt:lpstr>Managing Partitions </vt:lpstr>
      <vt:lpstr>Partition Recovery  </vt:lpstr>
      <vt:lpstr>CRDTs - Commutative </vt:lpstr>
      <vt:lpstr>CRDTs – Upward Lattice &amp; Sets</vt:lpstr>
      <vt:lpstr>Compensating for mistakes</vt:lpstr>
      <vt:lpstr>Compensating for mistakes</vt:lpstr>
      <vt:lpstr>Compensating for mistakes</vt:lpstr>
      <vt:lpstr>How do Real Systems Cope ?</vt:lpstr>
      <vt:lpstr>Conclusion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Hitesh Kumar</dc:creator>
  <cp:keywords/>
  <dc:description/>
  <cp:lastModifiedBy>Hitesh Kumar</cp:lastModifiedBy>
  <cp:revision>25</cp:revision>
  <dcterms:created xsi:type="dcterms:W3CDTF">2025-10-17T20:49:54Z</dcterms:created>
  <dcterms:modified xsi:type="dcterms:W3CDTF">2025-10-24T18:58:29Z</dcterms:modified>
  <cp:category/>
</cp:coreProperties>
</file>